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jpg>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We are the Anthropocene Inst a privately funded conservation foundation. Part of our mission is to promote and enhance ocean conservation,  and is accomplished by the Protected Seas. Protected Seas focuses on ocean conservation, specifically marine managed area mapping. Here we are creating a comprehensive database of marine managed areas location and rules and regulations.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Our goal to to make this information available to as many users as possible</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Stay up-to-date through legal alerts, listserves, and contacts with agencies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See if M2 is applicable, try to integrate maybe?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Our goal to to make this information available to as many users as possible</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Stay up-to-date through legal alerts, listserves, and contacts with agencies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spcAft>
                <a:spcPts val="1600"/>
              </a:spcAft>
              <a:buNone/>
            </a:pPr>
            <a:r>
              <a:rPr lang="en" sz="1400">
                <a:latin typeface="Roboto"/>
                <a:ea typeface="Roboto"/>
                <a:cs typeface="Roboto"/>
                <a:sym typeface="Roboto"/>
              </a:rPr>
              <a:t>Collated + Created maps (Make the transition here, really walk through what the graph is and don’t assume indiv. Will know what were talking about) about half of our site we got from noaa, a quarter we got from the managing auth. And a quarter we digitized. And then that is a good transition point.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Our goal to to make this information available to as many users as possible</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Stay up-to-date through legal alerts, listserves, and contacts with agencies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Offer details on site purpose, restricted and allowed activities, where to report violators</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Provide links to statutes and codes and other supporting documentation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Offer details on site purpose, restricted and allowed activities, where to report violators</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Provide links to statutes and codes and other supporting documentation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Sites to show:</a:t>
            </a:r>
          </a:p>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Our goal to to make this information available to as many users as possible</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Stay up-to-date through legal alerts, listserves, and contacts with agencies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Our goal to to make this information available to as many users as possible</a:t>
            </a:r>
          </a:p>
          <a:p>
            <a:pPr indent="-317500" lvl="0" marL="457200" rtl="0">
              <a:lnSpc>
                <a:spcPct val="115000"/>
              </a:lnSpc>
              <a:spcBef>
                <a:spcPts val="0"/>
              </a:spcBef>
              <a:spcAft>
                <a:spcPts val="1600"/>
              </a:spcAft>
              <a:buClr>
                <a:srgbClr val="000000"/>
              </a:buClr>
              <a:buSzPct val="100000"/>
              <a:buFont typeface="Roboto"/>
            </a:pPr>
            <a:r>
              <a:rPr lang="en" sz="1400">
                <a:latin typeface="Roboto"/>
                <a:ea typeface="Roboto"/>
                <a:cs typeface="Roboto"/>
                <a:sym typeface="Roboto"/>
              </a:rPr>
              <a:t>Stay up-to-date through legal alerts, listserves, and contacts with agencies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54" name="Shape 54"/>
        <p:cNvGrpSpPr/>
        <p:nvPr/>
      </p:nvGrpSpPr>
      <p:grpSpPr>
        <a:xfrm>
          <a:off x="0" y="0"/>
          <a:ext cx="0" cy="0"/>
          <a:chOff x="0" y="0"/>
          <a:chExt cx="0" cy="0"/>
        </a:xfrm>
      </p:grpSpPr>
      <p:sp>
        <p:nvSpPr>
          <p:cNvPr id="55" name="Shape 55"/>
          <p:cNvSpPr/>
          <p:nvPr/>
        </p:nvSpPr>
        <p:spPr>
          <a:xfrm flipH="1">
            <a:off x="8246400" y="4245925"/>
            <a:ext cx="897600" cy="897600"/>
          </a:xfrm>
          <a:prstGeom prst="rtTriangle">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tIns="91425">
            <a:noAutofit/>
          </a:bodyPr>
          <a:lstStyle/>
          <a:p>
            <a:pPr lvl="0">
              <a:spcBef>
                <a:spcPts val="0"/>
              </a:spcBef>
              <a:buNone/>
            </a:pPr>
            <a:r>
              <a:t/>
            </a:r>
            <a:endParaRPr/>
          </a:p>
        </p:txBody>
      </p:sp>
      <p:sp>
        <p:nvSpPr>
          <p:cNvPr id="57" name="Shape 57"/>
          <p:cNvSpPr txBox="1"/>
          <p:nvPr>
            <p:ph type="ctrTitle"/>
          </p:nvPr>
        </p:nvSpPr>
        <p:spPr>
          <a:xfrm>
            <a:off x="390525" y="1819275"/>
            <a:ext cx="8222100" cy="933600"/>
          </a:xfrm>
          <a:prstGeom prst="rect">
            <a:avLst/>
          </a:prstGeom>
        </p:spPr>
        <p:txBody>
          <a:bodyPr anchorCtr="0" anchor="b" bIns="91425" lIns="91425" rIns="91425" tIns="91425"/>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
        <p:nvSpPr>
          <p:cNvPr id="58" name="Shape 58"/>
          <p:cNvSpPr txBox="1"/>
          <p:nvPr>
            <p:ph idx="1" type="subTitle"/>
          </p:nvPr>
        </p:nvSpPr>
        <p:spPr>
          <a:xfrm>
            <a:off x="390525" y="2789130"/>
            <a:ext cx="8222100" cy="432900"/>
          </a:xfrm>
          <a:prstGeom prst="rect">
            <a:avLst/>
          </a:prstGeom>
        </p:spPr>
        <p:txBody>
          <a:bodyPr anchorCtr="0" anchor="t" bIns="91425" lIns="91425" rIns="91425" tIns="91425"/>
          <a:lstStyle>
            <a:lvl1pPr lvl="0" rtl="0">
              <a:lnSpc>
                <a:spcPct val="100000"/>
              </a:lnSpc>
              <a:spcBef>
                <a:spcPts val="0"/>
              </a:spcBef>
              <a:spcAft>
                <a:spcPts val="0"/>
              </a:spcAft>
              <a:buClr>
                <a:schemeClr val="lt1"/>
              </a:buClr>
              <a:buNone/>
              <a:defRPr>
                <a:solidFill>
                  <a:schemeClr val="lt1"/>
                </a:solidFill>
              </a:defRPr>
            </a:lvl1pPr>
            <a:lvl2pPr lvl="1" rtl="0">
              <a:lnSpc>
                <a:spcPct val="100000"/>
              </a:lnSpc>
              <a:spcBef>
                <a:spcPts val="0"/>
              </a:spcBef>
              <a:spcAft>
                <a:spcPts val="0"/>
              </a:spcAft>
              <a:buClr>
                <a:schemeClr val="lt1"/>
              </a:buClr>
              <a:buSzPct val="100000"/>
              <a:buNone/>
              <a:defRPr sz="1800">
                <a:solidFill>
                  <a:schemeClr val="lt1"/>
                </a:solidFill>
              </a:defRPr>
            </a:lvl2pPr>
            <a:lvl3pPr lvl="2" rtl="0">
              <a:lnSpc>
                <a:spcPct val="100000"/>
              </a:lnSpc>
              <a:spcBef>
                <a:spcPts val="0"/>
              </a:spcBef>
              <a:spcAft>
                <a:spcPts val="0"/>
              </a:spcAft>
              <a:buClr>
                <a:schemeClr val="lt1"/>
              </a:buClr>
              <a:buSzPct val="100000"/>
              <a:buNone/>
              <a:defRPr sz="1800">
                <a:solidFill>
                  <a:schemeClr val="lt1"/>
                </a:solidFill>
              </a:defRPr>
            </a:lvl3pPr>
            <a:lvl4pPr lvl="3" rtl="0">
              <a:lnSpc>
                <a:spcPct val="100000"/>
              </a:lnSpc>
              <a:spcBef>
                <a:spcPts val="0"/>
              </a:spcBef>
              <a:spcAft>
                <a:spcPts val="0"/>
              </a:spcAft>
              <a:buClr>
                <a:schemeClr val="lt1"/>
              </a:buClr>
              <a:buSzPct val="100000"/>
              <a:buNone/>
              <a:defRPr sz="1800">
                <a:solidFill>
                  <a:schemeClr val="lt1"/>
                </a:solidFill>
              </a:defRPr>
            </a:lvl4pPr>
            <a:lvl5pPr lvl="4" rtl="0">
              <a:lnSpc>
                <a:spcPct val="100000"/>
              </a:lnSpc>
              <a:spcBef>
                <a:spcPts val="0"/>
              </a:spcBef>
              <a:spcAft>
                <a:spcPts val="0"/>
              </a:spcAft>
              <a:buClr>
                <a:schemeClr val="lt1"/>
              </a:buClr>
              <a:buSzPct val="100000"/>
              <a:buNone/>
              <a:defRPr sz="1800">
                <a:solidFill>
                  <a:schemeClr val="lt1"/>
                </a:solidFill>
              </a:defRPr>
            </a:lvl5pPr>
            <a:lvl6pPr lvl="5" rtl="0">
              <a:lnSpc>
                <a:spcPct val="100000"/>
              </a:lnSpc>
              <a:spcBef>
                <a:spcPts val="0"/>
              </a:spcBef>
              <a:spcAft>
                <a:spcPts val="0"/>
              </a:spcAft>
              <a:buClr>
                <a:schemeClr val="lt1"/>
              </a:buClr>
              <a:buSzPct val="100000"/>
              <a:buNone/>
              <a:defRPr sz="1800">
                <a:solidFill>
                  <a:schemeClr val="lt1"/>
                </a:solidFill>
              </a:defRPr>
            </a:lvl6pPr>
            <a:lvl7pPr lvl="6" rtl="0">
              <a:lnSpc>
                <a:spcPct val="100000"/>
              </a:lnSpc>
              <a:spcBef>
                <a:spcPts val="0"/>
              </a:spcBef>
              <a:spcAft>
                <a:spcPts val="0"/>
              </a:spcAft>
              <a:buClr>
                <a:schemeClr val="lt1"/>
              </a:buClr>
              <a:buSzPct val="100000"/>
              <a:buNone/>
              <a:defRPr sz="1800">
                <a:solidFill>
                  <a:schemeClr val="lt1"/>
                </a:solidFill>
              </a:defRPr>
            </a:lvl7pPr>
            <a:lvl8pPr lvl="7" rtl="0">
              <a:lnSpc>
                <a:spcPct val="100000"/>
              </a:lnSpc>
              <a:spcBef>
                <a:spcPts val="0"/>
              </a:spcBef>
              <a:spcAft>
                <a:spcPts val="0"/>
              </a:spcAft>
              <a:buClr>
                <a:schemeClr val="lt1"/>
              </a:buClr>
              <a:buSzPct val="100000"/>
              <a:buNone/>
              <a:defRPr sz="1800">
                <a:solidFill>
                  <a:schemeClr val="lt1"/>
                </a:solidFill>
              </a:defRPr>
            </a:lvl8pPr>
            <a:lvl9pPr lvl="8" rtl="0">
              <a:lnSpc>
                <a:spcPct val="100000"/>
              </a:lnSpc>
              <a:spcBef>
                <a:spcPts val="0"/>
              </a:spcBef>
              <a:spcAft>
                <a:spcPts val="0"/>
              </a:spcAft>
              <a:buClr>
                <a:schemeClr val="lt1"/>
              </a:buClr>
              <a:buSzPct val="100000"/>
              <a:buNone/>
              <a:defRPr sz="1800">
                <a:solidFill>
                  <a:schemeClr val="lt1"/>
                </a:solidFill>
              </a:defRPr>
            </a:lvl9pPr>
          </a:lstStyle>
          <a:p/>
        </p:txBody>
      </p:sp>
      <p:sp>
        <p:nvSpPr>
          <p:cNvPr id="59" name="Shape 59"/>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descr="logo_ai.png" id="60" name="Shape 60"/>
          <p:cNvPicPr preferRelativeResize="0"/>
          <p:nvPr/>
        </p:nvPicPr>
        <p:blipFill>
          <a:blip r:embed="rId2">
            <a:alphaModFix/>
          </a:blip>
          <a:stretch>
            <a:fillRect/>
          </a:stretch>
        </p:blipFill>
        <p:spPr>
          <a:xfrm>
            <a:off x="42844" y="4753744"/>
            <a:ext cx="2388399" cy="3254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61" name="Shape 61"/>
        <p:cNvGrpSpPr/>
        <p:nvPr/>
      </p:nvGrpSpPr>
      <p:grpSpPr>
        <a:xfrm>
          <a:off x="0" y="0"/>
          <a:ext cx="0" cy="0"/>
          <a:chOff x="0" y="0"/>
          <a:chExt cx="0" cy="0"/>
        </a:xfrm>
      </p:grpSpPr>
      <p:sp>
        <p:nvSpPr>
          <p:cNvPr id="62" name="Shape 62"/>
          <p:cNvSpPr txBox="1"/>
          <p:nvPr>
            <p:ph type="title"/>
          </p:nvPr>
        </p:nvSpPr>
        <p:spPr>
          <a:xfrm>
            <a:off x="460950" y="2065350"/>
            <a:ext cx="8222100" cy="1012800"/>
          </a:xfrm>
          <a:prstGeom prst="rect">
            <a:avLst/>
          </a:prstGeom>
        </p:spPr>
        <p:txBody>
          <a:bodyPr anchorCtr="0" anchor="ctr" bIns="91425" lIns="91425" rIns="91425" tIns="91425"/>
          <a:lstStyle>
            <a:lvl1pPr lvl="0" rtl="0">
              <a:spcBef>
                <a:spcPts val="0"/>
              </a:spcBef>
              <a:buSzPct val="100000"/>
              <a:defRPr sz="4200"/>
            </a:lvl1pPr>
            <a:lvl2pPr lvl="1" rtl="0">
              <a:spcBef>
                <a:spcPts val="0"/>
              </a:spcBef>
              <a:buSzPct val="100000"/>
              <a:defRPr sz="4200"/>
            </a:lvl2pPr>
            <a:lvl3pPr lvl="2" rtl="0">
              <a:spcBef>
                <a:spcPts val="0"/>
              </a:spcBef>
              <a:buSzPct val="100000"/>
              <a:defRPr sz="4200"/>
            </a:lvl3pPr>
            <a:lvl4pPr lvl="3" rtl="0">
              <a:spcBef>
                <a:spcPts val="0"/>
              </a:spcBef>
              <a:buSzPct val="100000"/>
              <a:defRPr sz="4200"/>
            </a:lvl4pPr>
            <a:lvl5pPr lvl="4" rtl="0">
              <a:spcBef>
                <a:spcPts val="0"/>
              </a:spcBef>
              <a:buSzPct val="100000"/>
              <a:defRPr sz="4200"/>
            </a:lvl5pPr>
            <a:lvl6pPr lvl="5" rtl="0">
              <a:spcBef>
                <a:spcPts val="0"/>
              </a:spcBef>
              <a:buSzPct val="100000"/>
              <a:defRPr sz="4200"/>
            </a:lvl6pPr>
            <a:lvl7pPr lvl="6" rtl="0">
              <a:spcBef>
                <a:spcPts val="0"/>
              </a:spcBef>
              <a:buSzPct val="100000"/>
              <a:defRPr sz="4200"/>
            </a:lvl7pPr>
            <a:lvl8pPr lvl="7" rtl="0">
              <a:spcBef>
                <a:spcPts val="0"/>
              </a:spcBef>
              <a:buSzPct val="100000"/>
              <a:defRPr sz="4200"/>
            </a:lvl8pPr>
            <a:lvl9pPr lvl="8" rtl="0">
              <a:spcBef>
                <a:spcPts val="0"/>
              </a:spcBef>
              <a:buSzPct val="100000"/>
              <a:defRPr sz="4200"/>
            </a:lvl9pPr>
          </a:lstStyle>
          <a:p/>
        </p:txBody>
      </p:sp>
      <p:sp>
        <p:nvSpPr>
          <p:cNvPr id="63" name="Shape 63"/>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64" name="Shape 64"/>
        <p:cNvGrpSpPr/>
        <p:nvPr/>
      </p:nvGrpSpPr>
      <p:grpSpPr>
        <a:xfrm>
          <a:off x="0" y="0"/>
          <a:ext cx="0" cy="0"/>
          <a:chOff x="0" y="0"/>
          <a:chExt cx="0" cy="0"/>
        </a:xfrm>
      </p:grpSpPr>
      <p:sp>
        <p:nvSpPr>
          <p:cNvPr id="65" name="Shape 65"/>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66" name="Shape 6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67" name="Shape 67"/>
          <p:cNvSpPr txBox="1"/>
          <p:nvPr>
            <p:ph type="title"/>
          </p:nvPr>
        </p:nvSpPr>
        <p:spPr>
          <a:xfrm>
            <a:off x="471900" y="738725"/>
            <a:ext cx="8222100" cy="7677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8" name="Shape 68"/>
          <p:cNvSpPr txBox="1"/>
          <p:nvPr>
            <p:ph idx="1" type="body"/>
          </p:nvPr>
        </p:nvSpPr>
        <p:spPr>
          <a:xfrm>
            <a:off x="471900" y="1919075"/>
            <a:ext cx="8222100" cy="27102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9" name="Shape 69"/>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descr="logo_ai.png" id="70" name="Shape 70"/>
          <p:cNvPicPr preferRelativeResize="0"/>
          <p:nvPr/>
        </p:nvPicPr>
        <p:blipFill>
          <a:blip r:embed="rId2">
            <a:alphaModFix/>
          </a:blip>
          <a:stretch>
            <a:fillRect/>
          </a:stretch>
        </p:blipFill>
        <p:spPr>
          <a:xfrm>
            <a:off x="42844" y="4753744"/>
            <a:ext cx="2388399" cy="3254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71" name="Shape 71"/>
        <p:cNvGrpSpPr/>
        <p:nvPr/>
      </p:nvGrpSpPr>
      <p:grpSpPr>
        <a:xfrm>
          <a:off x="0" y="0"/>
          <a:ext cx="0" cy="0"/>
          <a:chOff x="0" y="0"/>
          <a:chExt cx="0" cy="0"/>
        </a:xfrm>
      </p:grpSpPr>
      <p:sp>
        <p:nvSpPr>
          <p:cNvPr id="72" name="Shape 72"/>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74" name="Shape 74"/>
          <p:cNvSpPr txBox="1"/>
          <p:nvPr>
            <p:ph type="title"/>
          </p:nvPr>
        </p:nvSpPr>
        <p:spPr>
          <a:xfrm>
            <a:off x="471900" y="738725"/>
            <a:ext cx="8222100" cy="7677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5" name="Shape 75"/>
          <p:cNvSpPr txBox="1"/>
          <p:nvPr>
            <p:ph idx="1" type="body"/>
          </p:nvPr>
        </p:nvSpPr>
        <p:spPr>
          <a:xfrm>
            <a:off x="471900" y="1919075"/>
            <a:ext cx="3999900" cy="2710199"/>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76" name="Shape 76"/>
          <p:cNvSpPr txBox="1"/>
          <p:nvPr>
            <p:ph idx="2" type="body"/>
          </p:nvPr>
        </p:nvSpPr>
        <p:spPr>
          <a:xfrm>
            <a:off x="4694250" y="1919075"/>
            <a:ext cx="3999900" cy="2710199"/>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77" name="Shape 77"/>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78" name="Shape 78"/>
        <p:cNvGrpSpPr/>
        <p:nvPr/>
      </p:nvGrpSpPr>
      <p:grpSpPr>
        <a:xfrm>
          <a:off x="0" y="0"/>
          <a:ext cx="0" cy="0"/>
          <a:chOff x="0" y="0"/>
          <a:chExt cx="0" cy="0"/>
        </a:xfrm>
      </p:grpSpPr>
      <p:sp>
        <p:nvSpPr>
          <p:cNvPr id="79" name="Shape 79"/>
          <p:cNvSpPr/>
          <p:nvPr/>
        </p:nvSpPr>
        <p:spPr>
          <a:xfrm flipH="1" rot="10800000">
            <a:off x="0" y="656400"/>
            <a:ext cx="9144000" cy="44871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80" name="Shape 80"/>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81" name="Shape 81"/>
          <p:cNvSpPr txBox="1"/>
          <p:nvPr>
            <p:ph type="title"/>
          </p:nvPr>
        </p:nvSpPr>
        <p:spPr>
          <a:xfrm>
            <a:off x="98250" y="16350"/>
            <a:ext cx="8826600" cy="602700"/>
          </a:xfrm>
          <a:prstGeom prst="rect">
            <a:avLst/>
          </a:prstGeom>
        </p:spPr>
        <p:txBody>
          <a:bodyPr anchorCtr="0" anchor="ctr" bIns="91425" lIns="91425" rIns="91425" tIns="91425"/>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buSzPct val="100000"/>
              <a:defRPr sz="1800"/>
            </a:lvl4pPr>
            <a:lvl5pPr lvl="4" rtl="0">
              <a:spcBef>
                <a:spcPts val="0"/>
              </a:spcBef>
              <a:buSzPct val="100000"/>
              <a:defRPr sz="1800"/>
            </a:lvl5pPr>
            <a:lvl6pPr lvl="5" rtl="0">
              <a:spcBef>
                <a:spcPts val="0"/>
              </a:spcBef>
              <a:buSzPct val="100000"/>
              <a:defRPr sz="1800"/>
            </a:lvl6pPr>
            <a:lvl7pPr lvl="6" rtl="0">
              <a:spcBef>
                <a:spcPts val="0"/>
              </a:spcBef>
              <a:buSzPct val="100000"/>
              <a:defRPr sz="1800"/>
            </a:lvl7pPr>
            <a:lvl8pPr lvl="7" rtl="0">
              <a:spcBef>
                <a:spcPts val="0"/>
              </a:spcBef>
              <a:buSzPct val="100000"/>
              <a:defRPr sz="1800"/>
            </a:lvl8pPr>
            <a:lvl9pPr lvl="8" rtl="0">
              <a:spcBef>
                <a:spcPts val="0"/>
              </a:spcBef>
              <a:buSzPct val="100000"/>
              <a:defRPr sz="1800"/>
            </a:lvl9pPr>
          </a:lstStyle>
          <a:p/>
        </p:txBody>
      </p:sp>
      <p:sp>
        <p:nvSpPr>
          <p:cNvPr id="82" name="Shape 82"/>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83" name="Shape 83"/>
        <p:cNvGrpSpPr/>
        <p:nvPr/>
      </p:nvGrpSpPr>
      <p:grpSpPr>
        <a:xfrm>
          <a:off x="0" y="0"/>
          <a:ext cx="0" cy="0"/>
          <a:chOff x="0" y="0"/>
          <a:chExt cx="0" cy="0"/>
        </a:xfrm>
      </p:grpSpPr>
      <p:sp>
        <p:nvSpPr>
          <p:cNvPr id="84" name="Shape 84"/>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85" name="Shape 85"/>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86" name="Shape 86"/>
          <p:cNvSpPr txBox="1"/>
          <p:nvPr>
            <p:ph type="title"/>
          </p:nvPr>
        </p:nvSpPr>
        <p:spPr>
          <a:xfrm>
            <a:off x="226077" y="357800"/>
            <a:ext cx="2808000" cy="953400"/>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87" name="Shape 87"/>
          <p:cNvSpPr txBox="1"/>
          <p:nvPr>
            <p:ph idx="1" type="body"/>
          </p:nvPr>
        </p:nvSpPr>
        <p:spPr>
          <a:xfrm>
            <a:off x="226075" y="1465800"/>
            <a:ext cx="2808000" cy="3163500"/>
          </a:xfrm>
          <a:prstGeom prst="rect">
            <a:avLst/>
          </a:prstGeom>
        </p:spPr>
        <p:txBody>
          <a:bodyPr anchorCtr="0" anchor="t" bIns="91425" lIns="91425" rIns="91425" tIns="91425"/>
          <a:lstStyle>
            <a:lvl1pPr lvl="0" rtl="0">
              <a:spcBef>
                <a:spcPts val="0"/>
              </a:spcBef>
              <a:buClr>
                <a:schemeClr val="lt1"/>
              </a:buClr>
              <a:buSzPct val="100000"/>
              <a:defRPr sz="1200">
                <a:solidFill>
                  <a:schemeClr val="lt1"/>
                </a:solidFill>
              </a:defRPr>
            </a:lvl1pPr>
            <a:lvl2pPr lvl="1" rtl="0">
              <a:spcBef>
                <a:spcPts val="0"/>
              </a:spcBef>
              <a:buClr>
                <a:schemeClr val="lt1"/>
              </a:buClr>
              <a:buSzPct val="100000"/>
              <a:defRPr sz="1200">
                <a:solidFill>
                  <a:schemeClr val="lt1"/>
                </a:solidFill>
              </a:defRPr>
            </a:lvl2pPr>
            <a:lvl3pPr lvl="2" rtl="0">
              <a:spcBef>
                <a:spcPts val="0"/>
              </a:spcBef>
              <a:buClr>
                <a:schemeClr val="lt1"/>
              </a:buClr>
              <a:buSzPct val="100000"/>
              <a:defRPr sz="1200">
                <a:solidFill>
                  <a:schemeClr val="lt1"/>
                </a:solidFill>
              </a:defRPr>
            </a:lvl3pPr>
            <a:lvl4pPr lvl="3" rtl="0">
              <a:spcBef>
                <a:spcPts val="0"/>
              </a:spcBef>
              <a:buClr>
                <a:schemeClr val="lt1"/>
              </a:buClr>
              <a:buSzPct val="100000"/>
              <a:defRPr sz="1200">
                <a:solidFill>
                  <a:schemeClr val="lt1"/>
                </a:solidFill>
              </a:defRPr>
            </a:lvl4pPr>
            <a:lvl5pPr lvl="4" rtl="0">
              <a:spcBef>
                <a:spcPts val="0"/>
              </a:spcBef>
              <a:buClr>
                <a:schemeClr val="lt1"/>
              </a:buClr>
              <a:buSzPct val="100000"/>
              <a:defRPr sz="1200">
                <a:solidFill>
                  <a:schemeClr val="lt1"/>
                </a:solidFill>
              </a:defRPr>
            </a:lvl5pPr>
            <a:lvl6pPr lvl="5" rtl="0">
              <a:spcBef>
                <a:spcPts val="0"/>
              </a:spcBef>
              <a:buClr>
                <a:schemeClr val="lt1"/>
              </a:buClr>
              <a:buSzPct val="100000"/>
              <a:defRPr sz="1200">
                <a:solidFill>
                  <a:schemeClr val="lt1"/>
                </a:solidFill>
              </a:defRPr>
            </a:lvl6pPr>
            <a:lvl7pPr lvl="6" rtl="0">
              <a:spcBef>
                <a:spcPts val="0"/>
              </a:spcBef>
              <a:buClr>
                <a:schemeClr val="lt1"/>
              </a:buClr>
              <a:buSzPct val="100000"/>
              <a:defRPr sz="1200">
                <a:solidFill>
                  <a:schemeClr val="lt1"/>
                </a:solidFill>
              </a:defRPr>
            </a:lvl7pPr>
            <a:lvl8pPr lvl="7" rtl="0">
              <a:spcBef>
                <a:spcPts val="0"/>
              </a:spcBef>
              <a:buClr>
                <a:schemeClr val="lt1"/>
              </a:buClr>
              <a:buSzPct val="100000"/>
              <a:defRPr sz="1200">
                <a:solidFill>
                  <a:schemeClr val="lt1"/>
                </a:solidFill>
              </a:defRPr>
            </a:lvl8pPr>
            <a:lvl9pPr lvl="8" rtl="0">
              <a:spcBef>
                <a:spcPts val="0"/>
              </a:spcBef>
              <a:buClr>
                <a:schemeClr val="lt1"/>
              </a:buClr>
              <a:buSzPct val="100000"/>
              <a:defRPr sz="1200">
                <a:solidFill>
                  <a:schemeClr val="lt1"/>
                </a:solidFill>
              </a:defRPr>
            </a:lvl9pPr>
          </a:lstStyle>
          <a:p/>
        </p:txBody>
      </p:sp>
      <p:sp>
        <p:nvSpPr>
          <p:cNvPr id="88" name="Shape 88"/>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89" name="Shape 89"/>
        <p:cNvGrpSpPr/>
        <p:nvPr/>
      </p:nvGrpSpPr>
      <p:grpSpPr>
        <a:xfrm>
          <a:off x="0" y="0"/>
          <a:ext cx="0" cy="0"/>
          <a:chOff x="0" y="0"/>
          <a:chExt cx="0" cy="0"/>
        </a:xfrm>
      </p:grpSpPr>
      <p:sp>
        <p:nvSpPr>
          <p:cNvPr id="90" name="Shape 90"/>
          <p:cNvSpPr txBox="1"/>
          <p:nvPr>
            <p:ph type="title"/>
          </p:nvPr>
        </p:nvSpPr>
        <p:spPr>
          <a:xfrm>
            <a:off x="490250" y="488250"/>
            <a:ext cx="6227100" cy="4090800"/>
          </a:xfrm>
          <a:prstGeom prst="rect">
            <a:avLst/>
          </a:prstGeom>
        </p:spPr>
        <p:txBody>
          <a:bodyPr anchorCtr="0" anchor="ctr" bIns="91425" lIns="91425" rIns="91425" tIns="91425"/>
          <a:lstStyle>
            <a:lvl1pPr lvl="0" rtl="0">
              <a:spcBef>
                <a:spcPts val="0"/>
              </a:spcBef>
              <a:buSzPct val="100000"/>
              <a:defRPr sz="6000"/>
            </a:lvl1pPr>
            <a:lvl2pPr lvl="1" rtl="0">
              <a:spcBef>
                <a:spcPts val="0"/>
              </a:spcBef>
              <a:buSzPct val="100000"/>
              <a:defRPr sz="6000"/>
            </a:lvl2pPr>
            <a:lvl3pPr lvl="2" rtl="0">
              <a:spcBef>
                <a:spcPts val="0"/>
              </a:spcBef>
              <a:buSzPct val="100000"/>
              <a:defRPr sz="6000"/>
            </a:lvl3pPr>
            <a:lvl4pPr lvl="3" rtl="0">
              <a:spcBef>
                <a:spcPts val="0"/>
              </a:spcBef>
              <a:buSzPct val="100000"/>
              <a:defRPr sz="6000"/>
            </a:lvl4pPr>
            <a:lvl5pPr lvl="4" rtl="0">
              <a:spcBef>
                <a:spcPts val="0"/>
              </a:spcBef>
              <a:buSzPct val="100000"/>
              <a:defRPr sz="6000"/>
            </a:lvl5pPr>
            <a:lvl6pPr lvl="5" rtl="0">
              <a:spcBef>
                <a:spcPts val="0"/>
              </a:spcBef>
              <a:buSzPct val="100000"/>
              <a:defRPr sz="6000"/>
            </a:lvl6pPr>
            <a:lvl7pPr lvl="6" rtl="0">
              <a:spcBef>
                <a:spcPts val="0"/>
              </a:spcBef>
              <a:buSzPct val="100000"/>
              <a:defRPr sz="6000"/>
            </a:lvl7pPr>
            <a:lvl8pPr lvl="7" rtl="0">
              <a:spcBef>
                <a:spcPts val="0"/>
              </a:spcBef>
              <a:buSzPct val="100000"/>
              <a:defRPr sz="6000"/>
            </a:lvl8pPr>
            <a:lvl9pPr lvl="8" rtl="0">
              <a:spcBef>
                <a:spcPts val="0"/>
              </a:spcBef>
              <a:buSzPct val="100000"/>
              <a:defRPr sz="6000"/>
            </a:lvl9pPr>
          </a:lstStyle>
          <a:p/>
        </p:txBody>
      </p:sp>
      <p:sp>
        <p:nvSpPr>
          <p:cNvPr id="91" name="Shape 9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92" name="Shape 92"/>
        <p:cNvGrpSpPr/>
        <p:nvPr/>
      </p:nvGrpSpPr>
      <p:grpSpPr>
        <a:xfrm>
          <a:off x="0" y="0"/>
          <a:ext cx="0" cy="0"/>
          <a:chOff x="0" y="0"/>
          <a:chExt cx="0" cy="0"/>
        </a:xfrm>
      </p:grpSpPr>
      <p:sp>
        <p:nvSpPr>
          <p:cNvPr id="93" name="Shape 93"/>
          <p:cNvSpPr/>
          <p:nvPr/>
        </p:nvSpPr>
        <p:spPr>
          <a:xfrm flipH="1">
            <a:off x="0" y="0"/>
            <a:ext cx="45720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94" name="Shape 9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95" name="Shape 95"/>
          <p:cNvSpPr txBox="1"/>
          <p:nvPr>
            <p:ph type="title"/>
          </p:nvPr>
        </p:nvSpPr>
        <p:spPr>
          <a:xfrm>
            <a:off x="265500" y="1233175"/>
            <a:ext cx="4045200" cy="1482300"/>
          </a:xfrm>
          <a:prstGeom prst="rect">
            <a:avLst/>
          </a:prstGeom>
        </p:spPr>
        <p:txBody>
          <a:bodyPr anchorCtr="0" anchor="b" bIns="91425" lIns="91425" rIns="91425" tIns="91425"/>
          <a:lstStyle>
            <a:lvl1pPr lvl="0" rtl="0" algn="ctr">
              <a:spcBef>
                <a:spcPts val="0"/>
              </a:spcBef>
              <a:buClr>
                <a:schemeClr val="dk2"/>
              </a:buClr>
              <a:buSzPct val="100000"/>
              <a:defRPr sz="4200">
                <a:solidFill>
                  <a:schemeClr val="dk2"/>
                </a:solidFill>
              </a:defRPr>
            </a:lvl1pPr>
            <a:lvl2pPr lvl="1" rtl="0" algn="ctr">
              <a:spcBef>
                <a:spcPts val="0"/>
              </a:spcBef>
              <a:buClr>
                <a:schemeClr val="dk2"/>
              </a:buClr>
              <a:buSzPct val="100000"/>
              <a:defRPr sz="4200">
                <a:solidFill>
                  <a:schemeClr val="dk2"/>
                </a:solidFill>
              </a:defRPr>
            </a:lvl2pPr>
            <a:lvl3pPr lvl="2" rtl="0" algn="ctr">
              <a:spcBef>
                <a:spcPts val="0"/>
              </a:spcBef>
              <a:buClr>
                <a:schemeClr val="dk2"/>
              </a:buClr>
              <a:buSzPct val="100000"/>
              <a:defRPr sz="4200">
                <a:solidFill>
                  <a:schemeClr val="dk2"/>
                </a:solidFill>
              </a:defRPr>
            </a:lvl3pPr>
            <a:lvl4pPr lvl="3" rtl="0" algn="ctr">
              <a:spcBef>
                <a:spcPts val="0"/>
              </a:spcBef>
              <a:buClr>
                <a:schemeClr val="dk2"/>
              </a:buClr>
              <a:buSzPct val="100000"/>
              <a:defRPr sz="4200">
                <a:solidFill>
                  <a:schemeClr val="dk2"/>
                </a:solidFill>
              </a:defRPr>
            </a:lvl4pPr>
            <a:lvl5pPr lvl="4" rtl="0" algn="ctr">
              <a:spcBef>
                <a:spcPts val="0"/>
              </a:spcBef>
              <a:buClr>
                <a:schemeClr val="dk2"/>
              </a:buClr>
              <a:buSzPct val="100000"/>
              <a:defRPr sz="4200">
                <a:solidFill>
                  <a:schemeClr val="dk2"/>
                </a:solidFill>
              </a:defRPr>
            </a:lvl5pPr>
            <a:lvl6pPr lvl="5" rtl="0" algn="ctr">
              <a:spcBef>
                <a:spcPts val="0"/>
              </a:spcBef>
              <a:buClr>
                <a:schemeClr val="dk2"/>
              </a:buClr>
              <a:buSzPct val="100000"/>
              <a:defRPr sz="4200">
                <a:solidFill>
                  <a:schemeClr val="dk2"/>
                </a:solidFill>
              </a:defRPr>
            </a:lvl6pPr>
            <a:lvl7pPr lvl="6" rtl="0" algn="ctr">
              <a:spcBef>
                <a:spcPts val="0"/>
              </a:spcBef>
              <a:buClr>
                <a:schemeClr val="dk2"/>
              </a:buClr>
              <a:buSzPct val="100000"/>
              <a:defRPr sz="4200">
                <a:solidFill>
                  <a:schemeClr val="dk2"/>
                </a:solidFill>
              </a:defRPr>
            </a:lvl7pPr>
            <a:lvl8pPr lvl="7" rtl="0" algn="ctr">
              <a:spcBef>
                <a:spcPts val="0"/>
              </a:spcBef>
              <a:buClr>
                <a:schemeClr val="dk2"/>
              </a:buClr>
              <a:buSzPct val="100000"/>
              <a:defRPr sz="4200">
                <a:solidFill>
                  <a:schemeClr val="dk2"/>
                </a:solidFill>
              </a:defRPr>
            </a:lvl8pPr>
            <a:lvl9pPr lvl="8" rtl="0" algn="ctr">
              <a:spcBef>
                <a:spcPts val="0"/>
              </a:spcBef>
              <a:buClr>
                <a:schemeClr val="dk2"/>
              </a:buClr>
              <a:buSzPct val="100000"/>
              <a:defRPr sz="4200">
                <a:solidFill>
                  <a:schemeClr val="dk2"/>
                </a:solidFill>
              </a:defRPr>
            </a:lvl9pPr>
          </a:lstStyle>
          <a:p/>
        </p:txBody>
      </p:sp>
      <p:sp>
        <p:nvSpPr>
          <p:cNvPr id="96" name="Shape 96"/>
          <p:cNvSpPr txBox="1"/>
          <p:nvPr>
            <p:ph idx="1" type="subTitle"/>
          </p:nvPr>
        </p:nvSpPr>
        <p:spPr>
          <a:xfrm>
            <a:off x="265500" y="2779466"/>
            <a:ext cx="4045200" cy="1235099"/>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97" name="Shape 97"/>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p:txBody>
      </p:sp>
      <p:sp>
        <p:nvSpPr>
          <p:cNvPr id="98" name="Shape 98"/>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99" name="Shape 99"/>
        <p:cNvGrpSpPr/>
        <p:nvPr/>
      </p:nvGrpSpPr>
      <p:grpSpPr>
        <a:xfrm>
          <a:off x="0" y="0"/>
          <a:ext cx="0" cy="0"/>
          <a:chOff x="0" y="0"/>
          <a:chExt cx="0" cy="0"/>
        </a:xfrm>
      </p:grpSpPr>
      <p:sp>
        <p:nvSpPr>
          <p:cNvPr id="100" name="Shape 100"/>
          <p:cNvSpPr txBox="1"/>
          <p:nvPr/>
        </p:nvSpPr>
        <p:spPr>
          <a:xfrm flipH="1" rot="10800000">
            <a:off x="0" y="0"/>
            <a:ext cx="9144000" cy="4695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01" name="Shape 101"/>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102" name="Shape 102"/>
          <p:cNvSpPr txBox="1"/>
          <p:nvPr>
            <p:ph idx="1" type="body"/>
          </p:nvPr>
        </p:nvSpPr>
        <p:spPr>
          <a:xfrm>
            <a:off x="57150" y="4696825"/>
            <a:ext cx="8382000" cy="446700"/>
          </a:xfrm>
          <a:prstGeom prst="rect">
            <a:avLst/>
          </a:prstGeom>
        </p:spPr>
        <p:txBody>
          <a:bodyPr anchorCtr="0" anchor="ctr" bIns="91425" lIns="91425" rIns="91425" tIns="91425"/>
          <a:lstStyle>
            <a:lvl1pPr lvl="0" rtl="0">
              <a:lnSpc>
                <a:spcPct val="100000"/>
              </a:lnSpc>
              <a:spcBef>
                <a:spcPts val="0"/>
              </a:spcBef>
              <a:spcAft>
                <a:spcPts val="0"/>
              </a:spcAft>
              <a:buClr>
                <a:schemeClr val="lt1"/>
              </a:buClr>
              <a:buSzPct val="100000"/>
              <a:buNone/>
              <a:defRPr sz="1200">
                <a:solidFill>
                  <a:schemeClr val="lt1"/>
                </a:solidFill>
              </a:defRPr>
            </a:lvl1pPr>
          </a:lstStyle>
          <a:p/>
        </p:txBody>
      </p:sp>
      <p:sp>
        <p:nvSpPr>
          <p:cNvPr id="103" name="Shape 103"/>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accent4"/>
        </a:solidFill>
      </p:bgPr>
    </p:bg>
    <p:spTree>
      <p:nvGrpSpPr>
        <p:cNvPr id="104" name="Shape 104"/>
        <p:cNvGrpSpPr/>
        <p:nvPr/>
      </p:nvGrpSpPr>
      <p:grpSpPr>
        <a:xfrm>
          <a:off x="0" y="0"/>
          <a:ext cx="0" cy="0"/>
          <a:chOff x="0" y="0"/>
          <a:chExt cx="0" cy="0"/>
        </a:xfrm>
      </p:grpSpPr>
      <p:sp>
        <p:nvSpPr>
          <p:cNvPr id="105" name="Shape 105"/>
          <p:cNvSpPr txBox="1"/>
          <p:nvPr>
            <p:ph type="title"/>
          </p:nvPr>
        </p:nvSpPr>
        <p:spPr>
          <a:xfrm>
            <a:off x="475500" y="1258525"/>
            <a:ext cx="8222100" cy="1963500"/>
          </a:xfrm>
          <a:prstGeom prst="rect">
            <a:avLst/>
          </a:prstGeom>
        </p:spPr>
        <p:txBody>
          <a:bodyPr anchorCtr="0" anchor="b" bIns="91425" lIns="91425" rIns="91425" tIns="91425"/>
          <a:lstStyle>
            <a:lvl1pPr lvl="0" rtl="0" algn="ctr">
              <a:spcBef>
                <a:spcPts val="0"/>
              </a:spcBef>
              <a:buClr>
                <a:schemeClr val="dk2"/>
              </a:buClr>
              <a:buSzPct val="100000"/>
              <a:defRPr sz="12000">
                <a:solidFill>
                  <a:schemeClr val="dk2"/>
                </a:solidFill>
              </a:defRPr>
            </a:lvl1pPr>
            <a:lvl2pPr lvl="1" rtl="0" algn="ctr">
              <a:spcBef>
                <a:spcPts val="0"/>
              </a:spcBef>
              <a:buClr>
                <a:schemeClr val="dk2"/>
              </a:buClr>
              <a:buSzPct val="100000"/>
              <a:defRPr sz="12000">
                <a:solidFill>
                  <a:schemeClr val="dk2"/>
                </a:solidFill>
              </a:defRPr>
            </a:lvl2pPr>
            <a:lvl3pPr lvl="2" rtl="0" algn="ctr">
              <a:spcBef>
                <a:spcPts val="0"/>
              </a:spcBef>
              <a:buClr>
                <a:schemeClr val="dk2"/>
              </a:buClr>
              <a:buSzPct val="100000"/>
              <a:defRPr sz="12000">
                <a:solidFill>
                  <a:schemeClr val="dk2"/>
                </a:solidFill>
              </a:defRPr>
            </a:lvl3pPr>
            <a:lvl4pPr lvl="3" rtl="0" algn="ctr">
              <a:spcBef>
                <a:spcPts val="0"/>
              </a:spcBef>
              <a:buClr>
                <a:schemeClr val="dk2"/>
              </a:buClr>
              <a:buSzPct val="100000"/>
              <a:defRPr sz="12000">
                <a:solidFill>
                  <a:schemeClr val="dk2"/>
                </a:solidFill>
              </a:defRPr>
            </a:lvl4pPr>
            <a:lvl5pPr lvl="4" rtl="0" algn="ctr">
              <a:spcBef>
                <a:spcPts val="0"/>
              </a:spcBef>
              <a:buClr>
                <a:schemeClr val="dk2"/>
              </a:buClr>
              <a:buSzPct val="100000"/>
              <a:defRPr sz="12000">
                <a:solidFill>
                  <a:schemeClr val="dk2"/>
                </a:solidFill>
              </a:defRPr>
            </a:lvl5pPr>
            <a:lvl6pPr lvl="5" rtl="0" algn="ctr">
              <a:spcBef>
                <a:spcPts val="0"/>
              </a:spcBef>
              <a:buClr>
                <a:schemeClr val="dk2"/>
              </a:buClr>
              <a:buSzPct val="100000"/>
              <a:defRPr sz="12000">
                <a:solidFill>
                  <a:schemeClr val="dk2"/>
                </a:solidFill>
              </a:defRPr>
            </a:lvl6pPr>
            <a:lvl7pPr lvl="6" rtl="0" algn="ctr">
              <a:spcBef>
                <a:spcPts val="0"/>
              </a:spcBef>
              <a:buClr>
                <a:schemeClr val="dk2"/>
              </a:buClr>
              <a:buSzPct val="100000"/>
              <a:defRPr sz="12000">
                <a:solidFill>
                  <a:schemeClr val="dk2"/>
                </a:solidFill>
              </a:defRPr>
            </a:lvl7pPr>
            <a:lvl8pPr lvl="7" rtl="0" algn="ctr">
              <a:spcBef>
                <a:spcPts val="0"/>
              </a:spcBef>
              <a:buClr>
                <a:schemeClr val="dk2"/>
              </a:buClr>
              <a:buSzPct val="100000"/>
              <a:defRPr sz="12000">
                <a:solidFill>
                  <a:schemeClr val="dk2"/>
                </a:solidFill>
              </a:defRPr>
            </a:lvl8pPr>
            <a:lvl9pPr lvl="8" rtl="0" algn="ctr">
              <a:spcBef>
                <a:spcPts val="0"/>
              </a:spcBef>
              <a:buClr>
                <a:schemeClr val="dk2"/>
              </a:buClr>
              <a:buSzPct val="100000"/>
              <a:defRPr sz="12000">
                <a:solidFill>
                  <a:schemeClr val="dk2"/>
                </a:solidFill>
              </a:defRPr>
            </a:lvl9pPr>
          </a:lstStyle>
          <a:p/>
        </p:txBody>
      </p:sp>
      <p:sp>
        <p:nvSpPr>
          <p:cNvPr id="106" name="Shape 106"/>
          <p:cNvSpPr txBox="1"/>
          <p:nvPr>
            <p:ph idx="1" type="body"/>
          </p:nvPr>
        </p:nvSpPr>
        <p:spPr>
          <a:xfrm>
            <a:off x="475500" y="3304625"/>
            <a:ext cx="8222100" cy="13008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107" name="Shape 107"/>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chemeClr val="accent4"/>
        </a:solidFill>
      </p:bgPr>
    </p:bg>
    <p:spTree>
      <p:nvGrpSpPr>
        <p:cNvPr id="108" name="Shape 108"/>
        <p:cNvGrpSpPr/>
        <p:nvPr/>
      </p:nvGrpSpPr>
      <p:grpSpPr>
        <a:xfrm>
          <a:off x="0" y="0"/>
          <a:ext cx="0" cy="0"/>
          <a:chOff x="0" y="0"/>
          <a:chExt cx="0" cy="0"/>
        </a:xfrm>
      </p:grpSpPr>
      <p:sp>
        <p:nvSpPr>
          <p:cNvPr id="109" name="Shape 109"/>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471900" y="738725"/>
            <a:ext cx="8222100" cy="767700"/>
          </a:xfrm>
          <a:prstGeom prst="rect">
            <a:avLst/>
          </a:prstGeom>
          <a:noFill/>
          <a:ln>
            <a:noFill/>
          </a:ln>
        </p:spPr>
        <p:txBody>
          <a:bodyPr anchorCtr="0" anchor="b" bIns="91425" lIns="91425" rIns="91425" tIns="91425"/>
          <a:lstStyle>
            <a:lvl1pPr lvl="0" rt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52" name="Shape 52"/>
          <p:cNvSpPr txBox="1"/>
          <p:nvPr>
            <p:ph idx="1" type="body"/>
          </p:nvPr>
        </p:nvSpPr>
        <p:spPr>
          <a:xfrm>
            <a:off x="471900" y="1919075"/>
            <a:ext cx="8222100" cy="27102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rtl="0">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p:txBody>
      </p:sp>
      <p:sp>
        <p:nvSpPr>
          <p:cNvPr id="53" name="Shape 53"/>
          <p:cNvSpPr txBox="1"/>
          <p:nvPr>
            <p:ph idx="12" type="sldNum"/>
          </p:nvPr>
        </p:nvSpPr>
        <p:spPr>
          <a:xfrm>
            <a:off x="8523541" y="4695623"/>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0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0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hyperlink" Target="https://mpa.protectedseas.ne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02.png"/><Relationship Id="rId4" Type="http://schemas.openxmlformats.org/officeDocument/2006/relationships/image" Target="../media/image0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hyperlink" Target="https://mpa.protectedseas.net/north-america/ih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05.png"/><Relationship Id="rId4" Type="http://schemas.openxmlformats.org/officeDocument/2006/relationships/image" Target="../media/image10.png"/><Relationship Id="rId5" Type="http://schemas.openxmlformats.org/officeDocument/2006/relationships/image" Target="../media/image07.png"/><Relationship Id="rId6" Type="http://schemas.openxmlformats.org/officeDocument/2006/relationships/image" Target="../media/image0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05.png"/><Relationship Id="rId4" Type="http://schemas.openxmlformats.org/officeDocument/2006/relationships/image" Target="../media/image10.png"/><Relationship Id="rId5" Type="http://schemas.openxmlformats.org/officeDocument/2006/relationships/image" Target="../media/image07.png"/><Relationship Id="rId6" Type="http://schemas.openxmlformats.org/officeDocument/2006/relationships/image" Target="../media/image0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0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sp>
        <p:nvSpPr>
          <p:cNvPr id="114" name="Shape 114"/>
          <p:cNvSpPr txBox="1"/>
          <p:nvPr>
            <p:ph type="ctrTitle"/>
          </p:nvPr>
        </p:nvSpPr>
        <p:spPr>
          <a:xfrm>
            <a:off x="390525" y="676275"/>
            <a:ext cx="8222100" cy="933600"/>
          </a:xfrm>
          <a:prstGeom prst="rect">
            <a:avLst/>
          </a:prstGeom>
        </p:spPr>
        <p:txBody>
          <a:bodyPr anchorCtr="0" anchor="b" bIns="91425" lIns="91425" rIns="91425" tIns="91425">
            <a:noAutofit/>
          </a:bodyPr>
          <a:lstStyle/>
          <a:p>
            <a:pPr lvl="0" rtl="0">
              <a:spcBef>
                <a:spcPts val="0"/>
              </a:spcBef>
              <a:buNone/>
            </a:pPr>
            <a:r>
              <a:rPr lang="en" sz="4400"/>
              <a:t>Marine Managed Area Mapping</a:t>
            </a:r>
          </a:p>
        </p:txBody>
      </p:sp>
      <p:sp>
        <p:nvSpPr>
          <p:cNvPr id="115" name="Shape 115"/>
          <p:cNvSpPr txBox="1"/>
          <p:nvPr>
            <p:ph idx="1" type="subTitle"/>
          </p:nvPr>
        </p:nvSpPr>
        <p:spPr>
          <a:xfrm>
            <a:off x="335975" y="1830250"/>
            <a:ext cx="8613000" cy="1880400"/>
          </a:xfrm>
          <a:prstGeom prst="rect">
            <a:avLst/>
          </a:prstGeom>
        </p:spPr>
        <p:txBody>
          <a:bodyPr anchorCtr="0" anchor="t" bIns="91425" lIns="91425" rIns="91425" tIns="91425">
            <a:noAutofit/>
          </a:bodyPr>
          <a:lstStyle/>
          <a:p>
            <a:pPr lvl="0" rtl="0">
              <a:spcBef>
                <a:spcPts val="0"/>
              </a:spcBef>
              <a:buClr>
                <a:srgbClr val="000000"/>
              </a:buClr>
              <a:buSzPct val="34375"/>
              <a:buFont typeface="Arial"/>
              <a:buNone/>
            </a:pPr>
            <a:r>
              <a:rPr lang="en" sz="3200">
                <a:solidFill>
                  <a:srgbClr val="FFFFFF"/>
                </a:solidFill>
              </a:rPr>
              <a:t>Experiments in Depiction </a:t>
            </a:r>
          </a:p>
          <a:p>
            <a:pPr lvl="0" rtl="0">
              <a:spcBef>
                <a:spcPts val="0"/>
              </a:spcBef>
              <a:buClr>
                <a:srgbClr val="000000"/>
              </a:buClr>
              <a:buSzPct val="34375"/>
              <a:buFont typeface="Arial"/>
              <a:buNone/>
            </a:pPr>
            <a:r>
              <a:t/>
            </a:r>
            <a:endParaRPr sz="3200">
              <a:solidFill>
                <a:srgbClr val="FFFFFF"/>
              </a:solidFill>
            </a:endParaRPr>
          </a:p>
          <a:p>
            <a:pPr lvl="0">
              <a:spcBef>
                <a:spcPts val="0"/>
              </a:spcBef>
              <a:buClr>
                <a:srgbClr val="000000"/>
              </a:buClr>
              <a:buSzPct val="61111"/>
              <a:buFont typeface="Arial"/>
              <a:buNone/>
            </a:pPr>
            <a:r>
              <a:rPr lang="en">
                <a:solidFill>
                  <a:srgbClr val="FFFFFF"/>
                </a:solidFill>
              </a:rPr>
              <a:t>Virgil Zetterlind								</a:t>
            </a:r>
          </a:p>
          <a:p>
            <a:pPr lvl="0" rtl="0">
              <a:spcBef>
                <a:spcPts val="0"/>
              </a:spcBef>
              <a:buClr>
                <a:srgbClr val="000000"/>
              </a:buClr>
              <a:buSzPct val="61111"/>
              <a:buFont typeface="Arial"/>
              <a:buNone/>
            </a:pPr>
            <a:r>
              <a:rPr lang="en">
                <a:solidFill>
                  <a:srgbClr val="FFFFFF"/>
                </a:solidFill>
              </a:rPr>
              <a:t>virgil@anthinst.org									</a:t>
            </a:r>
          </a:p>
        </p:txBody>
      </p:sp>
      <p:pic>
        <p:nvPicPr>
          <p:cNvPr descr="protected_seas_logo_lighthouse_final_web.png" id="116" name="Shape 116"/>
          <p:cNvPicPr preferRelativeResize="0"/>
          <p:nvPr/>
        </p:nvPicPr>
        <p:blipFill>
          <a:blip r:embed="rId3">
            <a:alphaModFix/>
          </a:blip>
          <a:stretch>
            <a:fillRect/>
          </a:stretch>
        </p:blipFill>
        <p:spPr>
          <a:xfrm>
            <a:off x="2898474" y="4229026"/>
            <a:ext cx="2422899" cy="8502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NIPWG Prototype - Discussion</a:t>
            </a:r>
          </a:p>
        </p:txBody>
      </p:sp>
      <p:sp>
        <p:nvSpPr>
          <p:cNvPr id="179" name="Shape 179"/>
          <p:cNvSpPr txBox="1"/>
          <p:nvPr>
            <p:ph idx="4294967295" type="body"/>
          </p:nvPr>
        </p:nvSpPr>
        <p:spPr>
          <a:xfrm>
            <a:off x="417050" y="1141950"/>
            <a:ext cx="8205600" cy="3735000"/>
          </a:xfrm>
          <a:prstGeom prst="rect">
            <a:avLst/>
          </a:prstGeom>
        </p:spPr>
        <p:txBody>
          <a:bodyPr anchorCtr="0" anchor="t" bIns="91425" lIns="91425" rIns="91425" tIns="91425">
            <a:noAutofit/>
          </a:bodyPr>
          <a:lstStyle/>
          <a:p>
            <a:pPr lvl="0" marR="0" rtl="0" algn="l">
              <a:lnSpc>
                <a:spcPct val="115000"/>
              </a:lnSpc>
              <a:spcBef>
                <a:spcPts val="0"/>
              </a:spcBef>
              <a:spcAft>
                <a:spcPts val="1600"/>
              </a:spcAft>
              <a:buNone/>
            </a:pPr>
            <a:r>
              <a:rPr lang="en">
                <a:solidFill>
                  <a:srgbClr val="000000"/>
                </a:solidFill>
              </a:rPr>
              <a:t>Attributes: </a:t>
            </a:r>
          </a:p>
          <a:p>
            <a:pPr indent="-342900" lvl="0" marL="457200" marR="0" rtl="0" algn="l">
              <a:lnSpc>
                <a:spcPct val="115000"/>
              </a:lnSpc>
              <a:spcBef>
                <a:spcPts val="0"/>
              </a:spcBef>
              <a:spcAft>
                <a:spcPts val="1600"/>
              </a:spcAft>
              <a:buClr>
                <a:srgbClr val="000000"/>
              </a:buClr>
              <a:buSzPct val="100000"/>
              <a:buFont typeface="Roboto"/>
            </a:pPr>
            <a:r>
              <a:rPr lang="en">
                <a:solidFill>
                  <a:srgbClr val="000000"/>
                </a:solidFill>
              </a:rPr>
              <a:t>Are new attributes needed for filtering?</a:t>
            </a:r>
          </a:p>
          <a:p>
            <a:pPr indent="-228600" lvl="0" marL="457200" marR="0" rtl="0" algn="l">
              <a:lnSpc>
                <a:spcPct val="115000"/>
              </a:lnSpc>
              <a:spcBef>
                <a:spcPts val="0"/>
              </a:spcBef>
              <a:spcAft>
                <a:spcPts val="1600"/>
              </a:spcAft>
              <a:buClr>
                <a:srgbClr val="000000"/>
              </a:buClr>
            </a:pPr>
            <a:r>
              <a:rPr lang="en">
                <a:solidFill>
                  <a:srgbClr val="000000"/>
                </a:solidFill>
              </a:rPr>
              <a:t>Should NIPWG recommend a minimum set of attributes / features to define an MPA?</a:t>
            </a:r>
          </a:p>
          <a:p>
            <a:pPr indent="-228600" lvl="0" marL="457200" marR="0" rtl="0" algn="l">
              <a:lnSpc>
                <a:spcPct val="115000"/>
              </a:lnSpc>
              <a:spcBef>
                <a:spcPts val="0"/>
              </a:spcBef>
              <a:spcAft>
                <a:spcPts val="1600"/>
              </a:spcAft>
              <a:buClr>
                <a:srgbClr val="000000"/>
              </a:buClr>
            </a:pPr>
            <a:r>
              <a:rPr lang="en">
                <a:solidFill>
                  <a:srgbClr val="000000"/>
                </a:solidFill>
              </a:rPr>
              <a:t>Should NIPWG recommend a minimum set of attributes to display to a mariner for any MPA?</a:t>
            </a:r>
          </a:p>
          <a:p>
            <a:pPr lvl="0" marR="0" rtl="0" algn="l">
              <a:lnSpc>
                <a:spcPct val="115000"/>
              </a:lnSpc>
              <a:spcBef>
                <a:spcPts val="0"/>
              </a:spcBef>
              <a:spcAft>
                <a:spcPts val="1600"/>
              </a:spcAft>
              <a:buNone/>
            </a:pPr>
            <a:r>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idx="1" type="body"/>
          </p:nvPr>
        </p:nvSpPr>
        <p:spPr>
          <a:xfrm>
            <a:off x="243450" y="318650"/>
            <a:ext cx="2808000" cy="3163500"/>
          </a:xfrm>
          <a:prstGeom prst="rect">
            <a:avLst/>
          </a:prstGeom>
        </p:spPr>
        <p:txBody>
          <a:bodyPr anchorCtr="0" anchor="t" bIns="91425" lIns="91425" rIns="91425" tIns="91425">
            <a:noAutofit/>
          </a:bodyPr>
          <a:lstStyle/>
          <a:p>
            <a:pPr lvl="0" rtl="0">
              <a:spcBef>
                <a:spcPts val="0"/>
              </a:spcBef>
              <a:buNone/>
            </a:pPr>
            <a:r>
              <a:rPr lang="en" sz="3000">
                <a:solidFill>
                  <a:srgbClr val="FFFFFF"/>
                </a:solidFill>
                <a:latin typeface="Arial"/>
                <a:ea typeface="Arial"/>
                <a:cs typeface="Arial"/>
                <a:sym typeface="Arial"/>
              </a:rPr>
              <a:t>Thank you!</a:t>
            </a:r>
          </a:p>
          <a:p>
            <a:pPr lvl="0" rtl="0">
              <a:spcBef>
                <a:spcPts val="0"/>
              </a:spcBef>
              <a:buNone/>
            </a:pPr>
            <a:r>
              <a:t/>
            </a:r>
            <a:endParaRPr sz="1400">
              <a:solidFill>
                <a:srgbClr val="FFFFFF"/>
              </a:solidFill>
            </a:endParaRPr>
          </a:p>
        </p:txBody>
      </p:sp>
      <p:pic>
        <p:nvPicPr>
          <p:cNvPr id="185" name="Shape 185"/>
          <p:cNvPicPr preferRelativeResize="0"/>
          <p:nvPr/>
        </p:nvPicPr>
        <p:blipFill>
          <a:blip r:embed="rId3">
            <a:alphaModFix/>
          </a:blip>
          <a:stretch>
            <a:fillRect/>
          </a:stretch>
        </p:blipFill>
        <p:spPr>
          <a:xfrm>
            <a:off x="3299424" y="318649"/>
            <a:ext cx="5844577" cy="4383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Depicting Marine Managed Areas </a:t>
            </a:r>
          </a:p>
        </p:txBody>
      </p:sp>
      <p:sp>
        <p:nvSpPr>
          <p:cNvPr id="122" name="Shape 122"/>
          <p:cNvSpPr txBox="1"/>
          <p:nvPr>
            <p:ph idx="4294967295" type="body"/>
          </p:nvPr>
        </p:nvSpPr>
        <p:spPr>
          <a:xfrm>
            <a:off x="364925" y="794400"/>
            <a:ext cx="8205600" cy="4349100"/>
          </a:xfrm>
          <a:prstGeom prst="rect">
            <a:avLst/>
          </a:prstGeom>
        </p:spPr>
        <p:txBody>
          <a:bodyPr anchorCtr="0" anchor="t" bIns="91425" lIns="91425" rIns="91425" tIns="91425">
            <a:noAutofit/>
          </a:bodyPr>
          <a:lstStyle/>
          <a:p>
            <a:pPr indent="-228600" lvl="0" marL="457200" marR="0" rtl="0" algn="l">
              <a:lnSpc>
                <a:spcPct val="115000"/>
              </a:lnSpc>
              <a:spcBef>
                <a:spcPts val="0"/>
              </a:spcBef>
              <a:spcAft>
                <a:spcPts val="1600"/>
              </a:spcAft>
              <a:buClr>
                <a:srgbClr val="000000"/>
              </a:buClr>
              <a:buFont typeface="Roboto"/>
              <a:buChar char="●"/>
            </a:pPr>
            <a:r>
              <a:rPr lang="en">
                <a:solidFill>
                  <a:srgbClr val="000000"/>
                </a:solidFill>
              </a:rPr>
              <a:t>Leveraged Anthropocene Institute’s Marine Managed Area Mapping project and online visualization</a:t>
            </a:r>
          </a:p>
          <a:p>
            <a:pPr indent="-342900" lvl="1" marL="914400" marR="0" rtl="0" algn="l">
              <a:lnSpc>
                <a:spcPct val="115000"/>
              </a:lnSpc>
              <a:spcBef>
                <a:spcPts val="0"/>
              </a:spcBef>
              <a:spcAft>
                <a:spcPts val="1600"/>
              </a:spcAft>
              <a:buClr>
                <a:srgbClr val="000000"/>
              </a:buClr>
              <a:buSzPct val="100000"/>
              <a:buChar char="○"/>
            </a:pPr>
            <a:r>
              <a:rPr lang="en" sz="1800" u="sng">
                <a:solidFill>
                  <a:schemeClr val="hlink"/>
                </a:solidFill>
                <a:hlinkClick r:id="rId3"/>
              </a:rPr>
              <a:t>https://mpa.protectedseas.net</a:t>
            </a:r>
          </a:p>
          <a:p>
            <a:pPr indent="-342900" lvl="1" marL="914400" marR="0" rtl="0" algn="l">
              <a:lnSpc>
                <a:spcPct val="115000"/>
              </a:lnSpc>
              <a:spcBef>
                <a:spcPts val="0"/>
              </a:spcBef>
              <a:spcAft>
                <a:spcPts val="1600"/>
              </a:spcAft>
              <a:buClr>
                <a:srgbClr val="000000"/>
              </a:buClr>
              <a:buSzPct val="100000"/>
              <a:buChar char="○"/>
            </a:pPr>
            <a:r>
              <a:rPr lang="en" sz="1800">
                <a:solidFill>
                  <a:srgbClr val="000000"/>
                </a:solidFill>
              </a:rPr>
              <a:t>~3500 US protected or otherwise conservation managed areas in coastal waters</a:t>
            </a:r>
          </a:p>
          <a:p>
            <a:pPr indent="-228600" lvl="0" marL="457200" marR="0" rtl="0" algn="l">
              <a:lnSpc>
                <a:spcPct val="115000"/>
              </a:lnSpc>
              <a:spcBef>
                <a:spcPts val="0"/>
              </a:spcBef>
              <a:spcAft>
                <a:spcPts val="1600"/>
              </a:spcAft>
              <a:buClr>
                <a:srgbClr val="000000"/>
              </a:buClr>
              <a:buChar char="●"/>
            </a:pPr>
            <a:r>
              <a:rPr lang="en">
                <a:solidFill>
                  <a:srgbClr val="000000"/>
                </a:solidFill>
              </a:rPr>
              <a:t>Focused on Hawaii region for experiments</a:t>
            </a:r>
          </a:p>
          <a:p>
            <a:pPr indent="-228600" lvl="1" marL="914400" marR="0" rtl="0" algn="l">
              <a:lnSpc>
                <a:spcPct val="115000"/>
              </a:lnSpc>
              <a:spcBef>
                <a:spcPts val="0"/>
              </a:spcBef>
              <a:spcAft>
                <a:spcPts val="1600"/>
              </a:spcAft>
              <a:buClr>
                <a:srgbClr val="000000"/>
              </a:buClr>
              <a:buChar char="○"/>
            </a:pPr>
            <a:r>
              <a:rPr lang="en">
                <a:solidFill>
                  <a:srgbClr val="000000"/>
                </a:solidFill>
              </a:rPr>
              <a:t>Large scale variation in surface area of zones</a:t>
            </a:r>
          </a:p>
          <a:p>
            <a:pPr indent="-228600" lvl="1" marL="914400" marR="0" rtl="0" algn="l">
              <a:lnSpc>
                <a:spcPct val="115000"/>
              </a:lnSpc>
              <a:spcBef>
                <a:spcPts val="0"/>
              </a:spcBef>
              <a:spcAft>
                <a:spcPts val="1600"/>
              </a:spcAft>
              <a:buClr>
                <a:srgbClr val="000000"/>
              </a:buClr>
              <a:buChar char="○"/>
            </a:pPr>
            <a:r>
              <a:rPr lang="en">
                <a:solidFill>
                  <a:srgbClr val="000000"/>
                </a:solidFill>
              </a:rPr>
              <a:t>Large variation on zone restrictions at different scales</a:t>
            </a:r>
          </a:p>
          <a:p>
            <a:pPr indent="-228600" lvl="0" marL="457200" marR="0" rtl="0" algn="l">
              <a:lnSpc>
                <a:spcPct val="115000"/>
              </a:lnSpc>
              <a:spcBef>
                <a:spcPts val="0"/>
              </a:spcBef>
              <a:spcAft>
                <a:spcPts val="1600"/>
              </a:spcAft>
              <a:buClr>
                <a:srgbClr val="000000"/>
              </a:buClr>
              <a:buChar char="●"/>
            </a:pPr>
            <a:r>
              <a:rPr lang="en">
                <a:solidFill>
                  <a:srgbClr val="000000"/>
                </a:solidFill>
              </a:rPr>
              <a:t>Built using Leaflet / PostGIS / Mapbox for quick prototyping </a:t>
            </a:r>
          </a:p>
          <a:p>
            <a:pPr indent="-228600" lvl="0" marL="457200" marR="0" rtl="0" algn="l">
              <a:lnSpc>
                <a:spcPct val="115000"/>
              </a:lnSpc>
              <a:spcBef>
                <a:spcPts val="0"/>
              </a:spcBef>
              <a:spcAft>
                <a:spcPts val="1600"/>
              </a:spcAft>
              <a:buClr>
                <a:srgbClr val="000000"/>
              </a:buClr>
              <a:buChar char="●"/>
            </a:pPr>
            <a:r>
              <a:rPr lang="en">
                <a:solidFill>
                  <a:srgbClr val="000000"/>
                </a:solidFill>
              </a:rPr>
              <a:t>NOAA RNC tile service used as background layer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Original Map - Focused on Highlighting Extraction Restrictions in Web Format</a:t>
            </a:r>
          </a:p>
        </p:txBody>
      </p:sp>
      <p:pic>
        <p:nvPicPr>
          <p:cNvPr id="128" name="Shape 128"/>
          <p:cNvPicPr preferRelativeResize="0"/>
          <p:nvPr/>
        </p:nvPicPr>
        <p:blipFill>
          <a:blip r:embed="rId3">
            <a:alphaModFix/>
          </a:blip>
          <a:stretch>
            <a:fillRect/>
          </a:stretch>
        </p:blipFill>
        <p:spPr>
          <a:xfrm>
            <a:off x="1328725" y="785800"/>
            <a:ext cx="6486525" cy="3571875"/>
          </a:xfrm>
          <a:prstGeom prst="rect">
            <a:avLst/>
          </a:prstGeom>
          <a:noFill/>
          <a:ln>
            <a:noFill/>
          </a:ln>
        </p:spPr>
      </p:pic>
      <p:pic>
        <p:nvPicPr>
          <p:cNvPr id="129" name="Shape 129"/>
          <p:cNvPicPr preferRelativeResize="0"/>
          <p:nvPr/>
        </p:nvPicPr>
        <p:blipFill>
          <a:blip r:embed="rId4">
            <a:alphaModFix/>
          </a:blip>
          <a:stretch>
            <a:fillRect/>
          </a:stretch>
        </p:blipFill>
        <p:spPr>
          <a:xfrm>
            <a:off x="158699" y="855333"/>
            <a:ext cx="8826600" cy="410069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NIPWG Prototype - Focus on Depicting MPAs in Navigation</a:t>
            </a:r>
          </a:p>
        </p:txBody>
      </p:sp>
      <p:sp>
        <p:nvSpPr>
          <p:cNvPr id="135" name="Shape 135"/>
          <p:cNvSpPr txBox="1"/>
          <p:nvPr>
            <p:ph idx="4294967295" type="body"/>
          </p:nvPr>
        </p:nvSpPr>
        <p:spPr>
          <a:xfrm>
            <a:off x="417050" y="1141950"/>
            <a:ext cx="8205600" cy="2859600"/>
          </a:xfrm>
          <a:prstGeom prst="rect">
            <a:avLst/>
          </a:prstGeom>
        </p:spPr>
        <p:txBody>
          <a:bodyPr anchorCtr="0" anchor="t" bIns="91425" lIns="91425" rIns="91425" tIns="91425">
            <a:noAutofit/>
          </a:bodyPr>
          <a:lstStyle/>
          <a:p>
            <a:pPr indent="-228600" lvl="0" marL="457200" marR="0" rtl="0" algn="l">
              <a:lnSpc>
                <a:spcPct val="115000"/>
              </a:lnSpc>
              <a:spcBef>
                <a:spcPts val="0"/>
              </a:spcBef>
              <a:spcAft>
                <a:spcPts val="1600"/>
              </a:spcAft>
              <a:buClr>
                <a:srgbClr val="000000"/>
              </a:buClr>
              <a:buFont typeface="Roboto"/>
              <a:buChar char="●"/>
            </a:pPr>
            <a:r>
              <a:rPr lang="en">
                <a:solidFill>
                  <a:srgbClr val="000000"/>
                </a:solidFill>
              </a:rPr>
              <a:t>Removed fill colors to reduce clutter over charts</a:t>
            </a:r>
          </a:p>
          <a:p>
            <a:pPr indent="-228600" lvl="0" marL="457200" marR="0" rtl="0" algn="l">
              <a:lnSpc>
                <a:spcPct val="115000"/>
              </a:lnSpc>
              <a:spcBef>
                <a:spcPts val="0"/>
              </a:spcBef>
              <a:spcAft>
                <a:spcPts val="1600"/>
              </a:spcAft>
              <a:buClr>
                <a:srgbClr val="000000"/>
              </a:buClr>
              <a:buChar char="●"/>
            </a:pPr>
            <a:r>
              <a:rPr lang="en">
                <a:solidFill>
                  <a:srgbClr val="000000"/>
                </a:solidFill>
              </a:rPr>
              <a:t>Used a red hatching pattern for no-take areas -- these are the most restrictive short of entry restrictions</a:t>
            </a:r>
          </a:p>
          <a:p>
            <a:pPr indent="-228600" lvl="0" marL="457200" marR="0" rtl="0" algn="l">
              <a:lnSpc>
                <a:spcPct val="115000"/>
              </a:lnSpc>
              <a:spcBef>
                <a:spcPts val="0"/>
              </a:spcBef>
              <a:spcAft>
                <a:spcPts val="1600"/>
              </a:spcAft>
              <a:buClr>
                <a:srgbClr val="000000"/>
              </a:buClr>
              <a:buChar char="●"/>
            </a:pPr>
            <a:r>
              <a:rPr lang="en">
                <a:solidFill>
                  <a:srgbClr val="000000"/>
                </a:solidFill>
              </a:rPr>
              <a:t>Changed all but no-take areas to green outlines</a:t>
            </a:r>
          </a:p>
          <a:p>
            <a:pPr indent="-228600" lvl="0" marL="457200" marR="0" rtl="0" algn="l">
              <a:lnSpc>
                <a:spcPct val="115000"/>
              </a:lnSpc>
              <a:spcBef>
                <a:spcPts val="0"/>
              </a:spcBef>
              <a:spcAft>
                <a:spcPts val="1600"/>
              </a:spcAft>
              <a:buClr>
                <a:srgbClr val="000000"/>
              </a:buClr>
              <a:buChar char="●"/>
            </a:pPr>
            <a:r>
              <a:rPr lang="en">
                <a:solidFill>
                  <a:srgbClr val="000000"/>
                </a:solidFill>
              </a:rPr>
              <a:t>Use of ‘T’ lines for boundaries at small map scales</a:t>
            </a:r>
          </a:p>
          <a:p>
            <a:pPr lvl="0" marR="0" rtl="0" algn="l">
              <a:lnSpc>
                <a:spcPct val="115000"/>
              </a:lnSpc>
              <a:spcBef>
                <a:spcPts val="0"/>
              </a:spcBef>
              <a:spcAft>
                <a:spcPts val="1600"/>
              </a:spcAft>
              <a:buNone/>
            </a:pPr>
            <a:r>
              <a:rPr lang="en">
                <a:solidFill>
                  <a:srgbClr val="000000"/>
                </a:solidFill>
              </a:rPr>
              <a:t>Interactive Demo at: </a:t>
            </a:r>
            <a:r>
              <a:rPr lang="en" u="sng">
                <a:solidFill>
                  <a:schemeClr val="hlink"/>
                </a:solidFill>
                <a:hlinkClick r:id="rId3"/>
              </a:rPr>
              <a:t>https://mpa.protectedseas.net/north-america/iho</a:t>
            </a:r>
          </a:p>
          <a:p>
            <a:pPr lvl="0" marR="0" rtl="0" algn="l">
              <a:lnSpc>
                <a:spcPct val="115000"/>
              </a:lnSpc>
              <a:spcBef>
                <a:spcPts val="0"/>
              </a:spcBef>
              <a:spcAft>
                <a:spcPts val="1600"/>
              </a:spcAft>
              <a:buNone/>
            </a:pPr>
            <a:r>
              <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98250" y="16350"/>
            <a:ext cx="8826600" cy="602700"/>
          </a:xfrm>
          <a:prstGeom prst="rect">
            <a:avLst/>
          </a:prstGeom>
        </p:spPr>
        <p:txBody>
          <a:bodyPr anchorCtr="0" anchor="ctr" bIns="91425" lIns="91425" rIns="91425" tIns="91425">
            <a:noAutofit/>
          </a:bodyPr>
          <a:lstStyle/>
          <a:p>
            <a:pPr lvl="0">
              <a:spcBef>
                <a:spcPts val="0"/>
              </a:spcBef>
              <a:buNone/>
            </a:pPr>
            <a:r>
              <a:rPr lang="en"/>
              <a:t>New Map - Large Scale</a:t>
            </a:r>
          </a:p>
        </p:txBody>
      </p:sp>
      <p:pic>
        <p:nvPicPr>
          <p:cNvPr id="141" name="Shape 141"/>
          <p:cNvPicPr preferRelativeResize="0"/>
          <p:nvPr/>
        </p:nvPicPr>
        <p:blipFill>
          <a:blip r:embed="rId3">
            <a:alphaModFix/>
          </a:blip>
          <a:stretch>
            <a:fillRect/>
          </a:stretch>
        </p:blipFill>
        <p:spPr>
          <a:xfrm>
            <a:off x="9238018" y="3932799"/>
            <a:ext cx="2003174" cy="1012025"/>
          </a:xfrm>
          <a:prstGeom prst="rect">
            <a:avLst/>
          </a:prstGeom>
          <a:noFill/>
          <a:ln>
            <a:noFill/>
          </a:ln>
        </p:spPr>
      </p:pic>
      <p:pic>
        <p:nvPicPr>
          <p:cNvPr id="142" name="Shape 142"/>
          <p:cNvPicPr preferRelativeResize="0"/>
          <p:nvPr/>
        </p:nvPicPr>
        <p:blipFill>
          <a:blip r:embed="rId4">
            <a:alphaModFix/>
          </a:blip>
          <a:stretch>
            <a:fillRect/>
          </a:stretch>
        </p:blipFill>
        <p:spPr>
          <a:xfrm>
            <a:off x="9764774" y="2224800"/>
            <a:ext cx="2362298" cy="2241849"/>
          </a:xfrm>
          <a:prstGeom prst="rect">
            <a:avLst/>
          </a:prstGeom>
          <a:noFill/>
          <a:ln>
            <a:noFill/>
          </a:ln>
        </p:spPr>
      </p:pic>
      <p:pic>
        <p:nvPicPr>
          <p:cNvPr id="143" name="Shape 143"/>
          <p:cNvPicPr preferRelativeResize="0"/>
          <p:nvPr/>
        </p:nvPicPr>
        <p:blipFill>
          <a:blip r:embed="rId5">
            <a:alphaModFix/>
          </a:blip>
          <a:stretch>
            <a:fillRect/>
          </a:stretch>
        </p:blipFill>
        <p:spPr>
          <a:xfrm>
            <a:off x="9238025" y="1716124"/>
            <a:ext cx="3236524" cy="2090198"/>
          </a:xfrm>
          <a:prstGeom prst="rect">
            <a:avLst/>
          </a:prstGeom>
          <a:noFill/>
          <a:ln>
            <a:noFill/>
          </a:ln>
        </p:spPr>
      </p:pic>
      <p:pic>
        <p:nvPicPr>
          <p:cNvPr id="144" name="Shape 144"/>
          <p:cNvPicPr preferRelativeResize="0"/>
          <p:nvPr/>
        </p:nvPicPr>
        <p:blipFill>
          <a:blip r:embed="rId6">
            <a:alphaModFix/>
          </a:blip>
          <a:stretch>
            <a:fillRect/>
          </a:stretch>
        </p:blipFill>
        <p:spPr>
          <a:xfrm>
            <a:off x="245375" y="810987"/>
            <a:ext cx="8684750" cy="40528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New Map - Small Scale</a:t>
            </a:r>
          </a:p>
        </p:txBody>
      </p:sp>
      <p:pic>
        <p:nvPicPr>
          <p:cNvPr id="150" name="Shape 150"/>
          <p:cNvPicPr preferRelativeResize="0"/>
          <p:nvPr/>
        </p:nvPicPr>
        <p:blipFill>
          <a:blip r:embed="rId3">
            <a:alphaModFix/>
          </a:blip>
          <a:stretch>
            <a:fillRect/>
          </a:stretch>
        </p:blipFill>
        <p:spPr>
          <a:xfrm>
            <a:off x="9238018" y="3932799"/>
            <a:ext cx="2003174" cy="1012025"/>
          </a:xfrm>
          <a:prstGeom prst="rect">
            <a:avLst/>
          </a:prstGeom>
          <a:noFill/>
          <a:ln>
            <a:noFill/>
          </a:ln>
        </p:spPr>
      </p:pic>
      <p:pic>
        <p:nvPicPr>
          <p:cNvPr id="151" name="Shape 151"/>
          <p:cNvPicPr preferRelativeResize="0"/>
          <p:nvPr/>
        </p:nvPicPr>
        <p:blipFill>
          <a:blip r:embed="rId4">
            <a:alphaModFix/>
          </a:blip>
          <a:stretch>
            <a:fillRect/>
          </a:stretch>
        </p:blipFill>
        <p:spPr>
          <a:xfrm>
            <a:off x="9764774" y="2224800"/>
            <a:ext cx="2362298" cy="2241849"/>
          </a:xfrm>
          <a:prstGeom prst="rect">
            <a:avLst/>
          </a:prstGeom>
          <a:noFill/>
          <a:ln>
            <a:noFill/>
          </a:ln>
        </p:spPr>
      </p:pic>
      <p:pic>
        <p:nvPicPr>
          <p:cNvPr id="152" name="Shape 152"/>
          <p:cNvPicPr preferRelativeResize="0"/>
          <p:nvPr/>
        </p:nvPicPr>
        <p:blipFill>
          <a:blip r:embed="rId5">
            <a:alphaModFix/>
          </a:blip>
          <a:stretch>
            <a:fillRect/>
          </a:stretch>
        </p:blipFill>
        <p:spPr>
          <a:xfrm>
            <a:off x="9238025" y="1716124"/>
            <a:ext cx="3236524" cy="2090198"/>
          </a:xfrm>
          <a:prstGeom prst="rect">
            <a:avLst/>
          </a:prstGeom>
          <a:noFill/>
          <a:ln>
            <a:noFill/>
          </a:ln>
        </p:spPr>
      </p:pic>
      <p:pic>
        <p:nvPicPr>
          <p:cNvPr id="153" name="Shape 153"/>
          <p:cNvPicPr preferRelativeResize="0"/>
          <p:nvPr/>
        </p:nvPicPr>
        <p:blipFill>
          <a:blip r:embed="rId6">
            <a:alphaModFix/>
          </a:blip>
          <a:stretch>
            <a:fillRect/>
          </a:stretch>
        </p:blipFill>
        <p:spPr>
          <a:xfrm>
            <a:off x="939774" y="758699"/>
            <a:ext cx="7337374" cy="4233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MPA Attributes</a:t>
            </a:r>
          </a:p>
        </p:txBody>
      </p:sp>
      <p:sp>
        <p:nvSpPr>
          <p:cNvPr id="159" name="Shape 159"/>
          <p:cNvSpPr txBox="1"/>
          <p:nvPr>
            <p:ph idx="4294967295" type="body"/>
          </p:nvPr>
        </p:nvSpPr>
        <p:spPr>
          <a:xfrm>
            <a:off x="460950" y="891975"/>
            <a:ext cx="8222100" cy="3864300"/>
          </a:xfrm>
          <a:prstGeom prst="rect">
            <a:avLst/>
          </a:prstGeom>
        </p:spPr>
        <p:txBody>
          <a:bodyPr anchorCtr="0" anchor="t" bIns="91425" lIns="91425" rIns="91425" tIns="91425">
            <a:noAutofit/>
          </a:bodyPr>
          <a:lstStyle/>
          <a:p>
            <a:pPr lvl="0">
              <a:spcBef>
                <a:spcPts val="0"/>
              </a:spcBef>
              <a:buNone/>
            </a:pPr>
            <a:r>
              <a:t/>
            </a:r>
            <a:endParaRPr>
              <a:solidFill>
                <a:srgbClr val="000000"/>
              </a:solidFill>
              <a:highlight>
                <a:srgbClr val="F8F8F9"/>
              </a:highlight>
            </a:endParaRPr>
          </a:p>
          <a:p>
            <a:pPr lvl="0" rtl="0">
              <a:spcBef>
                <a:spcPts val="0"/>
              </a:spcBef>
              <a:buNone/>
            </a:pPr>
            <a:r>
              <a:t/>
            </a:r>
            <a:endParaRPr>
              <a:solidFill>
                <a:srgbClr val="000000"/>
              </a:solidFill>
              <a:highlight>
                <a:srgbClr val="F8F8F9"/>
              </a:highlight>
            </a:endParaRPr>
          </a:p>
          <a:p>
            <a:pPr lvl="0" rtl="0">
              <a:spcBef>
                <a:spcPts val="0"/>
              </a:spcBef>
              <a:buNone/>
            </a:pPr>
            <a:r>
              <a:t/>
            </a:r>
            <a:endParaRPr b="1" sz="1050">
              <a:solidFill>
                <a:srgbClr val="000000"/>
              </a:solidFill>
              <a:highlight>
                <a:srgbClr val="F8F8F9"/>
              </a:highlight>
              <a:latin typeface="Arial"/>
              <a:ea typeface="Arial"/>
              <a:cs typeface="Arial"/>
              <a:sym typeface="Arial"/>
            </a:endParaRPr>
          </a:p>
          <a:p>
            <a:pPr lvl="0" rtl="0">
              <a:spcBef>
                <a:spcPts val="0"/>
              </a:spcBef>
              <a:buNone/>
            </a:pPr>
            <a:r>
              <a:t/>
            </a:r>
            <a:endParaRPr/>
          </a:p>
        </p:txBody>
      </p:sp>
      <p:pic>
        <p:nvPicPr>
          <p:cNvPr id="160" name="Shape 160"/>
          <p:cNvPicPr preferRelativeResize="0"/>
          <p:nvPr/>
        </p:nvPicPr>
        <p:blipFill>
          <a:blip r:embed="rId3">
            <a:alphaModFix/>
          </a:blip>
          <a:stretch>
            <a:fillRect/>
          </a:stretch>
        </p:blipFill>
        <p:spPr>
          <a:xfrm>
            <a:off x="178450" y="750075"/>
            <a:ext cx="2776299" cy="4259100"/>
          </a:xfrm>
          <a:prstGeom prst="rect">
            <a:avLst/>
          </a:prstGeom>
          <a:noFill/>
          <a:ln>
            <a:noFill/>
          </a:ln>
        </p:spPr>
      </p:pic>
      <p:sp>
        <p:nvSpPr>
          <p:cNvPr id="161" name="Shape 161"/>
          <p:cNvSpPr txBox="1"/>
          <p:nvPr/>
        </p:nvSpPr>
        <p:spPr>
          <a:xfrm>
            <a:off x="3085800" y="828300"/>
            <a:ext cx="5839200" cy="4179000"/>
          </a:xfrm>
          <a:prstGeom prst="rect">
            <a:avLst/>
          </a:prstGeom>
          <a:noFill/>
          <a:ln>
            <a:noFill/>
          </a:ln>
        </p:spPr>
        <p:txBody>
          <a:bodyPr anchorCtr="0" anchor="t" bIns="91425" lIns="91425" rIns="91425" tIns="91425">
            <a:noAutofit/>
          </a:bodyPr>
          <a:lstStyle/>
          <a:p>
            <a:pPr indent="-228600" lvl="0" marL="457200" rtl="0">
              <a:spcBef>
                <a:spcPts val="0"/>
              </a:spcBef>
              <a:buChar char="●"/>
            </a:pPr>
            <a:r>
              <a:rPr lang="en"/>
              <a:t>Site name</a:t>
            </a:r>
          </a:p>
          <a:p>
            <a:pPr indent="-228600" lvl="0" marL="457200" rtl="0">
              <a:spcBef>
                <a:spcPts val="0"/>
              </a:spcBef>
              <a:buChar char="●"/>
            </a:pPr>
            <a:r>
              <a:rPr lang="en"/>
              <a:t>Managing authority</a:t>
            </a:r>
          </a:p>
          <a:p>
            <a:pPr indent="-228600" lvl="0" marL="457200" rtl="0">
              <a:spcBef>
                <a:spcPts val="0"/>
              </a:spcBef>
              <a:buChar char="●"/>
            </a:pPr>
            <a:r>
              <a:rPr lang="en"/>
              <a:t>Purpose</a:t>
            </a:r>
          </a:p>
          <a:p>
            <a:pPr indent="-228600" lvl="0" marL="457200" rtl="0">
              <a:spcBef>
                <a:spcPts val="0"/>
              </a:spcBef>
              <a:buChar char="●"/>
            </a:pPr>
            <a:r>
              <a:rPr lang="en"/>
              <a:t>Restrictions summary</a:t>
            </a:r>
          </a:p>
          <a:p>
            <a:pPr indent="-228600" lvl="0" marL="457200" rtl="0">
              <a:spcBef>
                <a:spcPts val="0"/>
              </a:spcBef>
              <a:buChar char="●"/>
            </a:pPr>
            <a:r>
              <a:rPr lang="en"/>
              <a:t>Exceptions summary</a:t>
            </a:r>
          </a:p>
          <a:p>
            <a:pPr indent="-228600" lvl="0" marL="457200" rtl="0">
              <a:spcBef>
                <a:spcPts val="0"/>
              </a:spcBef>
              <a:buChar char="●"/>
            </a:pPr>
            <a:r>
              <a:rPr lang="en"/>
              <a:t>Governing regulation citation (s)</a:t>
            </a:r>
          </a:p>
          <a:p>
            <a:pPr indent="-228600" lvl="0" marL="457200" rtl="0">
              <a:spcBef>
                <a:spcPts val="0"/>
              </a:spcBef>
              <a:buChar char="●"/>
            </a:pPr>
            <a:r>
              <a:rPr lang="en"/>
              <a:t>Seasonality (if any)</a:t>
            </a:r>
          </a:p>
          <a:p>
            <a:pPr indent="-228600" lvl="0" marL="457200" rtl="0">
              <a:spcBef>
                <a:spcPts val="0"/>
              </a:spcBef>
              <a:buChar char="●"/>
            </a:pPr>
            <a:r>
              <a:rPr lang="en"/>
              <a:t>Violations</a:t>
            </a:r>
            <a:r>
              <a:rPr lang="en"/>
              <a:t> reporting</a:t>
            </a:r>
          </a:p>
          <a:p>
            <a:pPr indent="-228600" lvl="0" marL="457200" rtl="0">
              <a:spcBef>
                <a:spcPts val="0"/>
              </a:spcBef>
              <a:buChar char="●"/>
            </a:pPr>
            <a:r>
              <a:rPr lang="en"/>
              <a:t>Sources for news &amp; updates (phone, web, email, …)</a:t>
            </a:r>
          </a:p>
          <a:p>
            <a:pPr indent="-228600" lvl="0" marL="457200">
              <a:spcBef>
                <a:spcPts val="0"/>
              </a:spcBef>
              <a:buChar char="●"/>
            </a:pPr>
            <a:r>
              <a:rPr lang="en"/>
              <a:t>URL links to official ‘homepages’, regulation full text,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NIPWG Prototype - Discussion</a:t>
            </a:r>
          </a:p>
        </p:txBody>
      </p:sp>
      <p:sp>
        <p:nvSpPr>
          <p:cNvPr id="167" name="Shape 167"/>
          <p:cNvSpPr txBox="1"/>
          <p:nvPr>
            <p:ph idx="4294967295" type="body"/>
          </p:nvPr>
        </p:nvSpPr>
        <p:spPr>
          <a:xfrm>
            <a:off x="417050" y="1141950"/>
            <a:ext cx="8205600" cy="2859600"/>
          </a:xfrm>
          <a:prstGeom prst="rect">
            <a:avLst/>
          </a:prstGeom>
        </p:spPr>
        <p:txBody>
          <a:bodyPr anchorCtr="0" anchor="t" bIns="91425" lIns="91425" rIns="91425" tIns="91425">
            <a:noAutofit/>
          </a:bodyPr>
          <a:lstStyle/>
          <a:p>
            <a:pPr lvl="0" marR="0" rtl="0" algn="l">
              <a:lnSpc>
                <a:spcPct val="115000"/>
              </a:lnSpc>
              <a:spcBef>
                <a:spcPts val="0"/>
              </a:spcBef>
              <a:spcAft>
                <a:spcPts val="1600"/>
              </a:spcAft>
              <a:buNone/>
            </a:pPr>
            <a:r>
              <a:rPr lang="en">
                <a:solidFill>
                  <a:srgbClr val="000000"/>
                </a:solidFill>
              </a:rPr>
              <a:t>Depiction: </a:t>
            </a:r>
          </a:p>
          <a:p>
            <a:pPr indent="-228600" lvl="0" marL="457200" marR="0" rtl="0" algn="l">
              <a:lnSpc>
                <a:spcPct val="115000"/>
              </a:lnSpc>
              <a:spcBef>
                <a:spcPts val="0"/>
              </a:spcBef>
              <a:spcAft>
                <a:spcPts val="1600"/>
              </a:spcAft>
              <a:buClr>
                <a:srgbClr val="000000"/>
              </a:buClr>
            </a:pPr>
            <a:r>
              <a:rPr lang="en">
                <a:solidFill>
                  <a:srgbClr val="000000"/>
                </a:solidFill>
              </a:rPr>
              <a:t>Should no-take areas receive extra ‘call-out’ vs less restrictive areas?</a:t>
            </a:r>
          </a:p>
          <a:p>
            <a:pPr indent="-228600" lvl="0" marL="457200" marR="0" rtl="0" algn="l">
              <a:lnSpc>
                <a:spcPct val="115000"/>
              </a:lnSpc>
              <a:spcBef>
                <a:spcPts val="0"/>
              </a:spcBef>
              <a:spcAft>
                <a:spcPts val="1600"/>
              </a:spcAft>
              <a:buClr>
                <a:srgbClr val="000000"/>
              </a:buClr>
              <a:buChar char="●"/>
            </a:pPr>
            <a:r>
              <a:rPr lang="en">
                <a:solidFill>
                  <a:srgbClr val="000000"/>
                </a:solidFill>
              </a:rPr>
              <a:t>To what extent should the boundary / fill convey the level of restrictions?</a:t>
            </a:r>
          </a:p>
          <a:p>
            <a:pPr indent="-228600" lvl="0" marL="457200" marR="0" rtl="0" algn="l">
              <a:lnSpc>
                <a:spcPct val="115000"/>
              </a:lnSpc>
              <a:spcBef>
                <a:spcPts val="0"/>
              </a:spcBef>
              <a:spcAft>
                <a:spcPts val="1600"/>
              </a:spcAft>
              <a:buClr>
                <a:srgbClr val="000000"/>
              </a:buClr>
              <a:buChar char="●"/>
            </a:pPr>
            <a:r>
              <a:rPr lang="en">
                <a:solidFill>
                  <a:srgbClr val="000000"/>
                </a:solidFill>
              </a:rPr>
              <a:t>Should boundary / fill attempt to encode specific restrictions, if so, which ones?</a:t>
            </a:r>
          </a:p>
          <a:p>
            <a:pPr indent="-228600" lvl="1" marL="914400" marR="0" rtl="0" algn="l">
              <a:lnSpc>
                <a:spcPct val="115000"/>
              </a:lnSpc>
              <a:spcBef>
                <a:spcPts val="0"/>
              </a:spcBef>
              <a:spcAft>
                <a:spcPts val="1600"/>
              </a:spcAft>
              <a:buClr>
                <a:srgbClr val="000000"/>
              </a:buClr>
              <a:buChar char="○"/>
            </a:pPr>
            <a:r>
              <a:rPr lang="en">
                <a:solidFill>
                  <a:srgbClr val="000000"/>
                </a:solidFill>
              </a:rPr>
              <a:t>No diving </a:t>
            </a:r>
          </a:p>
          <a:p>
            <a:pPr indent="-228600" lvl="1" marL="914400" marR="0" rtl="0" algn="l">
              <a:lnSpc>
                <a:spcPct val="115000"/>
              </a:lnSpc>
              <a:spcBef>
                <a:spcPts val="0"/>
              </a:spcBef>
              <a:spcAft>
                <a:spcPts val="1600"/>
              </a:spcAft>
              <a:buClr>
                <a:srgbClr val="000000"/>
              </a:buClr>
              <a:buChar char="○"/>
            </a:pPr>
            <a:r>
              <a:rPr lang="en">
                <a:solidFill>
                  <a:srgbClr val="000000"/>
                </a:solidFill>
              </a:rPr>
              <a:t>No anchoring</a:t>
            </a:r>
          </a:p>
          <a:p>
            <a:pPr indent="-228600" lvl="1" marL="914400" marR="0" rtl="0" algn="l">
              <a:lnSpc>
                <a:spcPct val="115000"/>
              </a:lnSpc>
              <a:spcBef>
                <a:spcPts val="0"/>
              </a:spcBef>
              <a:spcAft>
                <a:spcPts val="1600"/>
              </a:spcAft>
              <a:buClr>
                <a:srgbClr val="000000"/>
              </a:buClr>
              <a:buChar char="○"/>
            </a:pPr>
            <a:r>
              <a:rPr lang="en">
                <a:solidFill>
                  <a:srgbClr val="000000"/>
                </a:solidFill>
              </a:rPr>
              <a:t>…</a:t>
            </a:r>
          </a:p>
          <a:p>
            <a:pPr lvl="0" marR="0" rtl="0" algn="l">
              <a:lnSpc>
                <a:spcPct val="115000"/>
              </a:lnSpc>
              <a:spcBef>
                <a:spcPts val="0"/>
              </a:spcBef>
              <a:spcAft>
                <a:spcPts val="1600"/>
              </a:spcAft>
              <a:buNone/>
            </a:pPr>
            <a:r>
              <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NIPWG Prototype - Discussion</a:t>
            </a:r>
          </a:p>
        </p:txBody>
      </p:sp>
      <p:sp>
        <p:nvSpPr>
          <p:cNvPr id="173" name="Shape 173"/>
          <p:cNvSpPr txBox="1"/>
          <p:nvPr>
            <p:ph idx="4294967295" type="body"/>
          </p:nvPr>
        </p:nvSpPr>
        <p:spPr>
          <a:xfrm>
            <a:off x="417050" y="1141950"/>
            <a:ext cx="8205600" cy="3735000"/>
          </a:xfrm>
          <a:prstGeom prst="rect">
            <a:avLst/>
          </a:prstGeom>
        </p:spPr>
        <p:txBody>
          <a:bodyPr anchorCtr="0" anchor="t" bIns="91425" lIns="91425" rIns="91425" tIns="91425">
            <a:noAutofit/>
          </a:bodyPr>
          <a:lstStyle/>
          <a:p>
            <a:pPr lvl="0" marR="0" rtl="0" algn="l">
              <a:lnSpc>
                <a:spcPct val="115000"/>
              </a:lnSpc>
              <a:spcBef>
                <a:spcPts val="0"/>
              </a:spcBef>
              <a:spcAft>
                <a:spcPts val="1600"/>
              </a:spcAft>
              <a:buNone/>
            </a:pPr>
            <a:r>
              <a:rPr lang="en">
                <a:solidFill>
                  <a:srgbClr val="000000"/>
                </a:solidFill>
              </a:rPr>
              <a:t>Filtering: </a:t>
            </a:r>
          </a:p>
          <a:p>
            <a:pPr indent="-342900" lvl="0" marL="457200" marR="0" rtl="0" algn="l">
              <a:lnSpc>
                <a:spcPct val="115000"/>
              </a:lnSpc>
              <a:spcBef>
                <a:spcPts val="0"/>
              </a:spcBef>
              <a:spcAft>
                <a:spcPts val="1600"/>
              </a:spcAft>
              <a:buClr>
                <a:srgbClr val="000000"/>
              </a:buClr>
              <a:buSzPct val="100000"/>
              <a:buFont typeface="Roboto"/>
            </a:pPr>
            <a:r>
              <a:rPr lang="en">
                <a:solidFill>
                  <a:srgbClr val="000000"/>
                </a:solidFill>
              </a:rPr>
              <a:t>Would it be helpful if each MPA’s restrictions were known to apply to</a:t>
            </a:r>
          </a:p>
          <a:p>
            <a:pPr indent="-228600" lvl="1" marL="914400" marR="0" rtl="0" algn="l">
              <a:lnSpc>
                <a:spcPct val="115000"/>
              </a:lnSpc>
              <a:spcBef>
                <a:spcPts val="0"/>
              </a:spcBef>
              <a:spcAft>
                <a:spcPts val="1600"/>
              </a:spcAft>
              <a:buClr>
                <a:srgbClr val="000000"/>
              </a:buClr>
            </a:pPr>
            <a:r>
              <a:rPr lang="en">
                <a:solidFill>
                  <a:srgbClr val="000000"/>
                </a:solidFill>
              </a:rPr>
              <a:t>Extraction activities only (fishing, harvesting, mining, …)</a:t>
            </a:r>
          </a:p>
          <a:p>
            <a:pPr indent="-228600" lvl="1" marL="914400" marR="0" rtl="0" algn="l">
              <a:lnSpc>
                <a:spcPct val="115000"/>
              </a:lnSpc>
              <a:spcBef>
                <a:spcPts val="0"/>
              </a:spcBef>
              <a:spcAft>
                <a:spcPts val="1600"/>
              </a:spcAft>
              <a:buClr>
                <a:srgbClr val="000000"/>
              </a:buClr>
            </a:pPr>
            <a:r>
              <a:rPr lang="en">
                <a:solidFill>
                  <a:srgbClr val="000000"/>
                </a:solidFill>
              </a:rPr>
              <a:t>Navigation activities only (diving, anchoring, passage)</a:t>
            </a:r>
          </a:p>
          <a:p>
            <a:pPr indent="-228600" lvl="1" marL="914400" marR="0" rtl="0" algn="l">
              <a:lnSpc>
                <a:spcPct val="115000"/>
              </a:lnSpc>
              <a:spcBef>
                <a:spcPts val="0"/>
              </a:spcBef>
              <a:spcAft>
                <a:spcPts val="1600"/>
              </a:spcAft>
              <a:buClr>
                <a:srgbClr val="000000"/>
              </a:buClr>
            </a:pPr>
            <a:r>
              <a:rPr lang="en">
                <a:solidFill>
                  <a:srgbClr val="000000"/>
                </a:solidFill>
              </a:rPr>
              <a:t>Both Extraction and Navigation</a:t>
            </a:r>
          </a:p>
          <a:p>
            <a:pPr indent="-228600" lvl="1" marL="914400" marR="0" rtl="0" algn="l">
              <a:lnSpc>
                <a:spcPct val="115000"/>
              </a:lnSpc>
              <a:spcBef>
                <a:spcPts val="0"/>
              </a:spcBef>
              <a:spcAft>
                <a:spcPts val="1600"/>
              </a:spcAft>
              <a:buClr>
                <a:srgbClr val="000000"/>
              </a:buClr>
            </a:pPr>
            <a:r>
              <a:rPr lang="en">
                <a:solidFill>
                  <a:srgbClr val="000000"/>
                </a:solidFill>
              </a:rPr>
              <a:t>Commerical vs Recreational only</a:t>
            </a:r>
          </a:p>
          <a:p>
            <a:pPr indent="-228600" lvl="0" marL="457200" marR="0" rtl="0" algn="l">
              <a:lnSpc>
                <a:spcPct val="115000"/>
              </a:lnSpc>
              <a:spcBef>
                <a:spcPts val="0"/>
              </a:spcBef>
              <a:spcAft>
                <a:spcPts val="1600"/>
              </a:spcAft>
              <a:buClr>
                <a:srgbClr val="000000"/>
              </a:buClr>
            </a:pPr>
            <a:r>
              <a:rPr lang="en">
                <a:solidFill>
                  <a:srgbClr val="000000"/>
                </a:solidFill>
              </a:rPr>
              <a:t>What are other ways mariners might what to filter for applicability?</a:t>
            </a:r>
          </a:p>
          <a:p>
            <a:pPr indent="-228600" lvl="1" marL="914400" marR="0" rtl="0" algn="l">
              <a:lnSpc>
                <a:spcPct val="115000"/>
              </a:lnSpc>
              <a:spcBef>
                <a:spcPts val="0"/>
              </a:spcBef>
              <a:spcAft>
                <a:spcPts val="1600"/>
              </a:spcAft>
              <a:buClr>
                <a:srgbClr val="000000"/>
              </a:buClr>
            </a:pPr>
            <a:r>
              <a:rPr lang="en">
                <a:solidFill>
                  <a:srgbClr val="000000"/>
                </a:solidFill>
              </a:rPr>
              <a:t>Does our S-122 attribute set provide a proper way to define and test these?</a:t>
            </a:r>
          </a:p>
          <a:p>
            <a:pPr indent="-228600" lvl="0" marL="457200" marR="0" rtl="0" algn="l">
              <a:lnSpc>
                <a:spcPct val="115000"/>
              </a:lnSpc>
              <a:spcBef>
                <a:spcPts val="0"/>
              </a:spcBef>
              <a:spcAft>
                <a:spcPts val="1600"/>
              </a:spcAft>
              <a:buClr>
                <a:srgbClr val="000000"/>
              </a:buClr>
            </a:pPr>
            <a:r>
              <a:rPr lang="en">
                <a:solidFill>
                  <a:srgbClr val="000000"/>
                </a:solidFill>
              </a:rPr>
              <a:t>Note we have found very few areas in 3500+ US areas that condition applicability or restrictions on vessel size or type </a:t>
            </a:r>
          </a:p>
          <a:p>
            <a:pPr lvl="0" marR="0" rtl="0" algn="l">
              <a:lnSpc>
                <a:spcPct val="115000"/>
              </a:lnSpc>
              <a:spcBef>
                <a:spcPts val="0"/>
              </a:spcBef>
              <a:spcAft>
                <a:spcPts val="1600"/>
              </a:spcAft>
              <a:buNone/>
            </a:pPr>
            <a:r>
              <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